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7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62" r:id="rId16"/>
    <p:sldId id="264" r:id="rId17"/>
    <p:sldId id="265" r:id="rId18"/>
    <p:sldId id="274" r:id="rId19"/>
    <p:sldId id="279" r:id="rId20"/>
    <p:sldId id="275" r:id="rId21"/>
    <p:sldId id="280" r:id="rId22"/>
    <p:sldId id="281" r:id="rId23"/>
    <p:sldId id="276" r:id="rId24"/>
    <p:sldId id="277" r:id="rId25"/>
    <p:sldId id="278" r:id="rId26"/>
    <p:sldId id="282" r:id="rId27"/>
    <p:sldId id="283" r:id="rId28"/>
    <p:sldId id="284" r:id="rId29"/>
    <p:sldId id="266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9" r:id="rId43"/>
    <p:sldId id="297" r:id="rId44"/>
    <p:sldId id="298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9" r:id="rId54"/>
    <p:sldId id="310" r:id="rId55"/>
    <p:sldId id="311" r:id="rId56"/>
    <p:sldId id="308" r:id="rId57"/>
    <p:sldId id="312" r:id="rId58"/>
    <p:sldId id="313" r:id="rId59"/>
    <p:sldId id="314" r:id="rId60"/>
    <p:sldId id="315" r:id="rId61"/>
    <p:sldId id="316" r:id="rId62"/>
    <p:sldId id="318" r:id="rId63"/>
    <p:sldId id="317" r:id="rId64"/>
    <p:sldId id="319" r:id="rId65"/>
    <p:sldId id="320" r:id="rId6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10FE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32" autoAdjust="0"/>
    <p:restoredTop sz="94645" autoAdjust="0"/>
  </p:normalViewPr>
  <p:slideViewPr>
    <p:cSldViewPr snapToGrid="0">
      <p:cViewPr varScale="1">
        <p:scale>
          <a:sx n="110" d="100"/>
          <a:sy n="110" d="100"/>
        </p:scale>
        <p:origin x="606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8BDE0-E3EB-4385-9C3D-FD26E6575C86}" type="datetimeFigureOut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99A59D-9E4E-4491-B4C1-E8A5831EB3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113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48166778-2129-DD4F-5704-3B707D6313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6903" y="2551023"/>
            <a:ext cx="10163855" cy="9187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55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5DA97A-2EBE-F77E-E2F9-0CCE23AA6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B72C0-97AC-44A8-BA93-817872E8475F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F07DC4-FFD4-A6C9-8408-D35859C18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杭州师范大学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146F23-9873-2E55-BF97-02540EA4E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216A90C7-AC74-4333-8187-77F998D26D04}" type="slidenum">
              <a:rPr lang="zh-CN" altLang="en-US" smtClean="0"/>
              <a:t>‹#›</a:t>
            </a:fld>
            <a:r>
              <a:rPr lang="zh-CN" altLang="en-US" dirty="0"/>
              <a:t>页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46DE8C0-3EAC-80E2-63AC-B4B5F85862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7" y="265927"/>
            <a:ext cx="8662542" cy="138952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195BE51-90B7-A88B-AFED-2920B75AF3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7" y="2591779"/>
            <a:ext cx="9010669" cy="10546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01B9B4A-B723-3F60-C8B0-7C9736E91B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437" y="204260"/>
            <a:ext cx="5849564" cy="701221"/>
          </a:xfrm>
        </p:spPr>
        <p:txBody>
          <a:bodyPr anchor="b">
            <a:normAutofit/>
          </a:bodyPr>
          <a:lstStyle>
            <a:lvl1pPr algn="l">
              <a:defRPr sz="360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33028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7298CC-1974-627C-0BAB-2DF50B81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6E0F97-9B92-FE7A-FCC0-26B279EAF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09" y="1330430"/>
            <a:ext cx="11096672" cy="4892690"/>
          </a:xfrm>
          <a:prstGeom prst="rect">
            <a:avLst/>
          </a:prstGeom>
        </p:spPr>
        <p:txBody>
          <a:bodyPr/>
          <a:lstStyle>
            <a:lvl1pPr marL="228600" indent="0">
              <a:lnSpc>
                <a:spcPct val="100000"/>
              </a:lnSpc>
              <a:buFont typeface="Wingdings" panose="05000000000000000000" pitchFamily="2" charset="2"/>
              <a:buChar char="n"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indent="0">
              <a:lnSpc>
                <a:spcPct val="10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indent="0">
              <a:lnSpc>
                <a:spcPct val="10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indent="0">
              <a:lnSpc>
                <a:spcPct val="10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indent="0">
              <a:lnSpc>
                <a:spcPct val="10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60006B-2F74-E183-C4A2-089B6823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AE3F8C-C83D-F974-64C8-7626189B0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杭州师范大学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8BFFE2-10B1-BDAA-ADC1-E08F9E1CE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216A90C7-AC74-4333-8187-77F998D26D04}" type="slidenum">
              <a:rPr lang="zh-CN" altLang="en-US" smtClean="0"/>
              <a:t>‹#›</a:t>
            </a:fld>
            <a:r>
              <a:rPr lang="zh-CN" altLang="en-US" dirty="0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75889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A12830-3A47-DCB6-AFFA-766CB9835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002632"/>
            <a:ext cx="10515600" cy="2852737"/>
          </a:xfrm>
        </p:spPr>
        <p:txBody>
          <a:bodyPr numCol="1" anchor="ctr"/>
          <a:lstStyle>
            <a:lvl1pPr algn="ctr">
              <a:defRPr sz="6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84C5FC-916D-4BEF-5751-F312B2409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905691"/>
            <a:ext cx="10515600" cy="11839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8428C5-A0FE-705B-8649-6ED232482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215F9-7150-47E2-91CA-0EA818216EE7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481477-FDDB-42B8-0814-FB1D98185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杭州师范大学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B9ACFF-82A4-0525-E735-9863EDD09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216A90C7-AC74-4333-8187-77F998D26D04}" type="slidenum">
              <a:rPr lang="zh-CN" altLang="en-US" smtClean="0"/>
              <a:t>‹#›</a:t>
            </a:fld>
            <a:r>
              <a:rPr lang="zh-CN" altLang="en-US" dirty="0"/>
              <a:t>页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8B176052-DE01-FEE3-D057-1B5CDF3EA643}"/>
              </a:ext>
            </a:extLst>
          </p:cNvPr>
          <p:cNvSpPr txBox="1">
            <a:spLocks/>
          </p:cNvSpPr>
          <p:nvPr userDrawn="1"/>
        </p:nvSpPr>
        <p:spPr>
          <a:xfrm>
            <a:off x="1272318" y="530462"/>
            <a:ext cx="7811011" cy="5371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4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7404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8356E1-6FD1-E945-186A-81F92B30E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86849C-18DD-0596-7DFD-909E32D0C4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91427"/>
            <a:ext cx="5181600" cy="4885536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indent="0">
              <a:lnSpc>
                <a:spcPct val="10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indent="0">
              <a:lnSpc>
                <a:spcPct val="10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indent="0">
              <a:lnSpc>
                <a:spcPct val="10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indent="0">
              <a:lnSpc>
                <a:spcPct val="10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0F8202D-1202-5936-C6E6-567C021F43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91427"/>
            <a:ext cx="5181600" cy="4885536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indent="0">
              <a:lnSpc>
                <a:spcPct val="10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indent="0">
              <a:lnSpc>
                <a:spcPct val="10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indent="0">
              <a:lnSpc>
                <a:spcPct val="10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indent="0">
              <a:lnSpc>
                <a:spcPct val="10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9C88A7D-8525-4734-B7E2-AC78156A4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B56A5-9800-4E45-86A7-4192BC417478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2C8C92B-E2CF-A2C9-0E12-461EAE673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杭州师范大学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0842FE-855E-483D-B499-2C77B3FA0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216A90C7-AC74-4333-8187-77F998D26D04}" type="slidenum">
              <a:rPr lang="zh-CN" altLang="en-US" smtClean="0"/>
              <a:t>‹#›</a:t>
            </a:fld>
            <a:r>
              <a:rPr lang="zh-CN" altLang="en-US" dirty="0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2856547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7D9151-C6F5-8349-A3FD-FC1A2F5AB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158" y="365126"/>
            <a:ext cx="6939110" cy="926301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8D58A7-45A0-A3BD-788A-9D56AB6C0C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110" y="1457429"/>
            <a:ext cx="5157787" cy="63826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F27B27C-0AE7-5086-7F4A-F91DE4B1C9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110" y="2145156"/>
            <a:ext cx="5157787" cy="3986958"/>
          </a:xfrm>
          <a:prstGeom prst="rect">
            <a:avLst/>
          </a:prstGeom>
        </p:spPr>
        <p:txBody>
          <a:bodyPr/>
          <a:lstStyle>
            <a:lvl1pPr indent="0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indent="0">
              <a:lnSpc>
                <a:spcPct val="10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indent="0">
              <a:lnSpc>
                <a:spcPct val="10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indent="0">
              <a:lnSpc>
                <a:spcPct val="10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indent="0">
              <a:lnSpc>
                <a:spcPct val="10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D1EE2FD-C809-0CF6-31D6-D7DB1B4CF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2522" y="1457429"/>
            <a:ext cx="5183188" cy="63826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F2A4476-B234-F1E1-3B5C-1DF0349388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2522" y="2145156"/>
            <a:ext cx="5183188" cy="3986958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indent="0">
              <a:lnSpc>
                <a:spcPct val="10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indent="0">
              <a:lnSpc>
                <a:spcPct val="10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indent="0">
              <a:lnSpc>
                <a:spcPct val="10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indent="0">
              <a:lnSpc>
                <a:spcPct val="10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353C071-8BBC-86CF-B621-BAC7438DC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2290B-EED0-40F0-B514-CF0443683CCF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AC533FF-4204-1F44-78F2-569E8457E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杭州师范大学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7EA32E8-4E6D-9A14-4FEC-E484A9062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216A90C7-AC74-4333-8187-77F998D26D04}" type="slidenum">
              <a:rPr lang="zh-CN" altLang="en-US" smtClean="0"/>
              <a:t>‹#›</a:t>
            </a:fld>
            <a:r>
              <a:rPr lang="zh-CN" altLang="en-US" dirty="0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1956449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A07000-0779-2217-294A-4AB700256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D8171A0-6490-F112-7BCB-A302BB0F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AB842-B43A-44DA-A2E5-A22A14B23C77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D58E488-BF73-13FF-4E35-21679188A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杭州师范大学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4CB88A6-43E8-B250-753B-C373B9440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216A90C7-AC74-4333-8187-77F998D26D04}" type="slidenum">
              <a:rPr lang="zh-CN" altLang="en-US" smtClean="0"/>
              <a:t>‹#›</a:t>
            </a:fld>
            <a:r>
              <a:rPr lang="zh-CN" altLang="en-US" dirty="0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3485107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18C543-9840-AA2C-5233-85A2EB2FE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252425"/>
            <a:ext cx="3932237" cy="1213421"/>
          </a:xfrm>
        </p:spPr>
        <p:txBody>
          <a:bodyPr anchor="b"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E569BF-DA81-1C60-34ED-C9548C44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252425"/>
            <a:ext cx="6172200" cy="460862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indent="720000">
              <a:lnSpc>
                <a:spcPct val="100000"/>
              </a:lnSpc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indent="720000">
              <a:lnSpc>
                <a:spcPct val="100000"/>
              </a:lnSpc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indent="720000">
              <a:lnSpc>
                <a:spcPct val="100000"/>
              </a:lnSpc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indent="720000">
              <a:lnSpc>
                <a:spcPct val="100000"/>
              </a:lnSpc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FAFCB69-10E0-90E9-BDEC-67FD7072CA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0852"/>
            <a:ext cx="3932237" cy="33381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2950D5-278A-3825-FB54-33C864D8F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819E4-BEB2-473D-994E-6001D1F8DC5F}" type="datetime1">
              <a:rPr lang="zh-CN" altLang="en-US" smtClean="0"/>
              <a:t>2022/12/7</a:t>
            </a:fld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FEDDF1-C28C-A4D4-AB01-A3ECA3F56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杭州师范大学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D43F62-DD1D-9837-A141-6012F07A0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216A90C7-AC74-4333-8187-77F998D26D04}" type="slidenum">
              <a:rPr lang="zh-CN" altLang="en-US" smtClean="0"/>
              <a:t>‹#›</a:t>
            </a:fld>
            <a:r>
              <a:rPr lang="zh-CN" altLang="en-US" dirty="0"/>
              <a:t>页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87CDB6E8-8811-9426-7A89-59FFF3B31F91}"/>
              </a:ext>
            </a:extLst>
          </p:cNvPr>
          <p:cNvSpPr txBox="1">
            <a:spLocks/>
          </p:cNvSpPr>
          <p:nvPr userDrawn="1"/>
        </p:nvSpPr>
        <p:spPr>
          <a:xfrm>
            <a:off x="1272318" y="530462"/>
            <a:ext cx="7811011" cy="5371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4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0399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ABECCE-063B-59BB-C856-E4F0229C4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3" y="1239423"/>
            <a:ext cx="3991750" cy="1182003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A6B6E0C-17A1-7310-1832-CF3989EF4B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239423"/>
            <a:ext cx="6172200" cy="46216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25621D9-0E67-05A5-74C2-DF57C31677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61513"/>
            <a:ext cx="3988575" cy="3407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D17C632-61B6-03FB-EC97-DD7FC1F5E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26C49A53-E8FF-47A9-BA15-E17E71797C0D}" type="datetime1">
              <a:rPr lang="zh-CN" altLang="en-US" smtClean="0"/>
              <a:pPr/>
              <a:t>2022/12/7</a:t>
            </a:fld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2079FB-C6ED-0CD4-5D99-FB98E0928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杭州师范大学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8BA40E2-D81A-251A-2554-967D5FC9C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216A90C7-AC74-4333-8187-77F998D26D04}" type="slidenum">
              <a:rPr lang="zh-CN" altLang="en-US" smtClean="0"/>
              <a:t>‹#›</a:t>
            </a:fld>
            <a:r>
              <a:rPr lang="zh-CN" altLang="en-US" dirty="0"/>
              <a:t>页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5F2E57B2-A8E0-1C9C-FA26-4619E652B991}"/>
              </a:ext>
            </a:extLst>
          </p:cNvPr>
          <p:cNvSpPr txBox="1">
            <a:spLocks/>
          </p:cNvSpPr>
          <p:nvPr userDrawn="1"/>
        </p:nvSpPr>
        <p:spPr>
          <a:xfrm>
            <a:off x="1272318" y="530462"/>
            <a:ext cx="7811011" cy="5371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4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67362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AF49BBE-2799-D4E2-9CCB-9F90248E870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83" y="271703"/>
            <a:ext cx="9010669" cy="1054699"/>
          </a:xfrm>
          <a:prstGeom prst="rect">
            <a:avLst/>
          </a:prstGeom>
        </p:spPr>
      </p:pic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299F652-CBB7-43F1-D19F-61AD3DF63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318" y="530462"/>
            <a:ext cx="7811011" cy="5371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8B9558-8E74-3F9B-C281-193330383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509" y="1595940"/>
            <a:ext cx="110793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D3F28-0A49-115D-FE47-5FDC02A4A3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F31D6597-CFD3-4563-B650-641F6D561F86}" type="datetime1">
              <a:rPr lang="zh-CN" altLang="en-US" smtClean="0"/>
              <a:t>2022/12/7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019315-552A-CB29-9B68-1B7901BE94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</a:lstStyle>
          <a:p>
            <a:r>
              <a:rPr lang="zh-CN" altLang="en-US" dirty="0"/>
              <a:t>杭州师范大学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A212E2-A32F-2606-B190-DB24D9BE9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</a:lstStyle>
          <a:p>
            <a:r>
              <a:rPr lang="zh-CN" altLang="en-US" dirty="0"/>
              <a:t>第</a:t>
            </a:r>
            <a:fld id="{216A90C7-AC74-4333-8187-77F998D26D04}" type="slidenum">
              <a:rPr lang="zh-CN" altLang="en-US" smtClean="0"/>
              <a:pPr/>
              <a:t>‹#›</a:t>
            </a:fld>
            <a:r>
              <a:rPr lang="zh-CN" altLang="en-US" dirty="0"/>
              <a:t>页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77075DC-9032-71C3-97B9-2B8BBB940B85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248" y="240354"/>
            <a:ext cx="2671039" cy="62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62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4">
              <a:lumMod val="50000"/>
            </a:schemeClr>
          </a:solidFill>
          <a:latin typeface="宋体" panose="02010600030101010101" pitchFamily="2" charset="-122"/>
          <a:ea typeface="宋体" panose="02010600030101010101" pitchFamily="2" charset="-122"/>
          <a:cs typeface="+mj-cs"/>
        </a:defRPr>
      </a:lvl1pPr>
    </p:titleStyle>
    <p:bodyStyle>
      <a:lvl1pPr marL="228600" indent="0" algn="l" defTabSz="914400" rtl="0" eaLnBrk="1" latinLnBrk="0" hangingPunct="1">
        <a:lnSpc>
          <a:spcPct val="100000"/>
        </a:lnSpc>
        <a:spcBef>
          <a:spcPts val="1000"/>
        </a:spcBef>
        <a:buClr>
          <a:srgbClr val="120EC2"/>
        </a:buClr>
        <a:buFont typeface="Wingdings" panose="05000000000000000000" pitchFamily="2" charset="2"/>
        <a:buChar char="Ø"/>
        <a:defRPr sz="2800" b="1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0000"/>
        </a:buClr>
        <a:buFont typeface="Wingdings" panose="05000000000000000000" pitchFamily="2" charset="2"/>
        <a:buChar char="Ø"/>
        <a:defRPr sz="2800" b="1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030A0"/>
        </a:buClr>
        <a:buFont typeface="Wingdings" panose="05000000000000000000" pitchFamily="2" charset="2"/>
        <a:buChar char="Ø"/>
        <a:defRPr sz="2800" b="1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4">
            <a:lumMod val="50000"/>
          </a:schemeClr>
        </a:buClr>
        <a:buFont typeface="Wingdings" panose="05000000000000000000" pitchFamily="2" charset="2"/>
        <a:buChar char="Ø"/>
        <a:defRPr sz="2800" b="1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Ø"/>
        <a:defRPr sz="2800" b="1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8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532FEE12-1A5B-6AAC-50C3-B366DF4B1F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第四章：</a:t>
            </a:r>
            <a:r>
              <a:rPr lang="en-US" altLang="zh-CN" dirty="0">
                <a:latin typeface="Times New Roman" panose="02020603050405020304" pitchFamily="18" charset="0"/>
              </a:rPr>
              <a:t>MATLAB</a:t>
            </a:r>
            <a:r>
              <a:rPr lang="zh-CN" altLang="en-US" dirty="0"/>
              <a:t>绘图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A2C2F91-EAD1-03F2-CF46-9EBD8A5E49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sz="4000" dirty="0"/>
              <a:t>程序设计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7DADBE-526B-F407-0F17-B6125957E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894" y="3653299"/>
            <a:ext cx="3254460" cy="26030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9CBC4EB-C1C4-CD02-DD1E-F650BD74C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037" y="3506516"/>
            <a:ext cx="5379593" cy="281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07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918576-E2E8-30C0-B7FF-FEA65BD66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绘图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38BAA5-7899-BA6B-34D9-39223C855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09" y="1330429"/>
            <a:ext cx="6219509" cy="5199029"/>
          </a:xfrm>
        </p:spPr>
        <p:txBody>
          <a:bodyPr>
            <a:normAutofit/>
          </a:bodyPr>
          <a:lstStyle/>
          <a:p>
            <a:pPr lvl="1"/>
            <a:r>
              <a:rPr lang="zh-CN" altLang="en-US" dirty="0"/>
              <a:t>绘制多根二维曲线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	2.</a:t>
            </a:r>
            <a:r>
              <a:rPr lang="zh-CN" altLang="en-US" dirty="0"/>
              <a:t>含多个输入参数的</a:t>
            </a:r>
            <a:r>
              <a:rPr lang="en-US" altLang="zh-CN" dirty="0"/>
              <a:t>plot</a:t>
            </a:r>
            <a:r>
              <a:rPr lang="zh-CN" altLang="en-US" dirty="0"/>
              <a:t>函数</a:t>
            </a:r>
            <a:endParaRPr lang="en-US" altLang="zh-CN" dirty="0"/>
          </a:p>
          <a:p>
            <a:pPr indent="720000">
              <a:buNone/>
            </a:pPr>
            <a:r>
              <a:rPr lang="zh-CN" altLang="en-US" dirty="0"/>
              <a:t>调用格式为：</a:t>
            </a:r>
          </a:p>
          <a:p>
            <a:pPr>
              <a:buNone/>
            </a:pPr>
            <a:r>
              <a:rPr lang="en-US" altLang="zh-CN" dirty="0"/>
              <a:t>         plot(x1,y1,x2,y2,…,</a:t>
            </a:r>
            <a:r>
              <a:rPr lang="en-US" altLang="zh-CN" dirty="0" err="1"/>
              <a:t>x_n,y_n</a:t>
            </a:r>
            <a:r>
              <a:rPr lang="en-US" altLang="zh-CN" dirty="0"/>
              <a:t>)</a:t>
            </a:r>
          </a:p>
          <a:p>
            <a:pPr>
              <a:buNone/>
            </a:pPr>
            <a:r>
              <a:rPr lang="en-US" altLang="zh-CN" dirty="0"/>
              <a:t>	2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rgbClr val="FF0000"/>
                </a:solidFill>
              </a:rPr>
              <a:t>当输入参数有矩阵形式时</a:t>
            </a:r>
            <a:r>
              <a:rPr lang="zh-CN" altLang="en-US" dirty="0"/>
              <a:t>，配对的</a:t>
            </a:r>
            <a:r>
              <a:rPr lang="en-US" altLang="zh-CN" dirty="0" err="1">
                <a:solidFill>
                  <a:srgbClr val="FF0000"/>
                </a:solidFill>
              </a:rPr>
              <a:t>x,y</a:t>
            </a:r>
            <a:r>
              <a:rPr lang="zh-CN" altLang="en-US" dirty="0">
                <a:solidFill>
                  <a:srgbClr val="FF0000"/>
                </a:solidFill>
              </a:rPr>
              <a:t>按对应列元素</a:t>
            </a:r>
            <a:r>
              <a:rPr lang="zh-CN" altLang="en-US" dirty="0"/>
              <a:t>为横、纵坐标分别绘制曲线，曲线条数等于矩阵的列数。例如：</a:t>
            </a:r>
            <a:endParaRPr lang="en-US" altLang="zh-CN" dirty="0"/>
          </a:p>
          <a:p>
            <a:pPr>
              <a:buNone/>
            </a:pPr>
            <a:r>
              <a:rPr lang="es-ES" altLang="zh-CN" dirty="0"/>
              <a:t>         plot(x',y',x(1,:)',y(1,:)'-1)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	 </a:t>
            </a:r>
          </a:p>
          <a:p>
            <a:pPr>
              <a:buNone/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2653BA-00EB-8911-9250-30E3B232B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C36C9F-B2C3-CC9A-809B-C4C4F1BE3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4E0D0C-4AFC-D011-D7B4-1B3F97C36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10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408BCD9-EC0D-A51B-4454-BBB6AFB04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120" y="1741495"/>
            <a:ext cx="5127351" cy="410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75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918576-E2E8-30C0-B7FF-FEA65BD66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绘图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38BAA5-7899-BA6B-34D9-39223C855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09" y="1330429"/>
            <a:ext cx="11002878" cy="5199029"/>
          </a:xfrm>
        </p:spPr>
        <p:txBody>
          <a:bodyPr>
            <a:normAutofit/>
          </a:bodyPr>
          <a:lstStyle/>
          <a:p>
            <a:pPr lvl="1"/>
            <a:r>
              <a:rPr lang="zh-CN" altLang="en-US" dirty="0"/>
              <a:t>绘制多根二维曲线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	3.</a:t>
            </a:r>
            <a:r>
              <a:rPr lang="zh-CN" altLang="en-US" dirty="0"/>
              <a:t>具有两个纵坐标标度的图形</a:t>
            </a:r>
            <a:endParaRPr lang="en-US" altLang="zh-CN" dirty="0"/>
          </a:p>
          <a:p>
            <a:pPr indent="720000">
              <a:buNone/>
            </a:pPr>
            <a:r>
              <a:rPr lang="zh-CN" altLang="en-US" dirty="0"/>
              <a:t>在</a:t>
            </a:r>
            <a:r>
              <a:rPr lang="en-US" altLang="zh-CN" dirty="0"/>
              <a:t>MATLAB</a:t>
            </a:r>
            <a:r>
              <a:rPr lang="zh-CN" altLang="en-US" dirty="0"/>
              <a:t>中，如果需要绘制出具有</a:t>
            </a:r>
            <a:r>
              <a:rPr lang="zh-CN" altLang="en-US" dirty="0">
                <a:solidFill>
                  <a:srgbClr val="FF0000"/>
                </a:solidFill>
              </a:rPr>
              <a:t>不同纵坐标标度</a:t>
            </a:r>
            <a:r>
              <a:rPr lang="zh-CN" altLang="en-US" dirty="0"/>
              <a:t>的两个图形，可以使用</a:t>
            </a:r>
            <a:r>
              <a:rPr lang="en-US" altLang="zh-CN" dirty="0" err="1">
                <a:solidFill>
                  <a:srgbClr val="0A10FE"/>
                </a:solidFill>
              </a:rPr>
              <a:t>plotyy</a:t>
            </a:r>
            <a:r>
              <a:rPr lang="zh-CN" altLang="en-US" dirty="0"/>
              <a:t>绘图函数。</a:t>
            </a:r>
            <a:endParaRPr lang="en-US" altLang="zh-CN" dirty="0"/>
          </a:p>
          <a:p>
            <a:pPr indent="720000">
              <a:buNone/>
            </a:pPr>
            <a:r>
              <a:rPr lang="zh-CN" altLang="en-US" dirty="0">
                <a:solidFill>
                  <a:srgbClr val="0A10FE"/>
                </a:solidFill>
              </a:rPr>
              <a:t>调用格式为：</a:t>
            </a:r>
            <a:r>
              <a:rPr lang="en-US" altLang="zh-CN" dirty="0" err="1">
                <a:solidFill>
                  <a:srgbClr val="0A10FE"/>
                </a:solidFill>
              </a:rPr>
              <a:t>plotyy</a:t>
            </a:r>
            <a:r>
              <a:rPr lang="en-US" altLang="zh-CN" dirty="0">
                <a:solidFill>
                  <a:srgbClr val="0A10FE"/>
                </a:solidFill>
              </a:rPr>
              <a:t>(x1,y1,x2,y2)</a:t>
            </a:r>
          </a:p>
          <a:p>
            <a:pPr indent="720000">
              <a:buNone/>
            </a:pPr>
            <a:r>
              <a:rPr lang="zh-CN" altLang="en-US" dirty="0"/>
              <a:t>其中，</a:t>
            </a:r>
            <a:r>
              <a:rPr lang="en-US" altLang="zh-CN" dirty="0"/>
              <a:t>x1,y1</a:t>
            </a:r>
            <a:r>
              <a:rPr lang="zh-CN" altLang="en-US" dirty="0"/>
              <a:t>对应一条曲线，</a:t>
            </a:r>
            <a:r>
              <a:rPr lang="en-US" altLang="zh-CN" dirty="0"/>
              <a:t>x2,y2</a:t>
            </a:r>
            <a:r>
              <a:rPr lang="zh-CN" altLang="en-US" dirty="0"/>
              <a:t>对应另一条曲线。横坐标的标度相同，纵坐标有两个，</a:t>
            </a:r>
            <a:endParaRPr lang="en-US" altLang="zh-CN" dirty="0"/>
          </a:p>
          <a:p>
            <a:pPr indent="720000">
              <a:buNone/>
            </a:pPr>
            <a:r>
              <a:rPr lang="zh-CN" altLang="en-US" dirty="0"/>
              <a:t>左纵坐标用于</a:t>
            </a:r>
            <a:r>
              <a:rPr lang="en-US" altLang="zh-CN" dirty="0"/>
              <a:t>x1,y1</a:t>
            </a:r>
            <a:r>
              <a:rPr lang="zh-CN" altLang="en-US" dirty="0"/>
              <a:t>数据对，右纵坐标用于</a:t>
            </a:r>
            <a:r>
              <a:rPr lang="en-US" altLang="zh-CN" dirty="0"/>
              <a:t>x2,y2</a:t>
            </a:r>
            <a:r>
              <a:rPr lang="zh-CN" altLang="en-US" dirty="0"/>
              <a:t>数据对。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2653BA-00EB-8911-9250-30E3B232B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C36C9F-B2C3-CC9A-809B-C4C4F1BE3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4E0D0C-4AFC-D011-D7B4-1B3F97C36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11</a:t>
            </a:fld>
            <a:r>
              <a:rPr lang="zh-CN" altLang="en-US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597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2B65DD-30AB-A708-949B-B8E4BCA0A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绘图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C68D43-8340-1CC0-62EB-C2927FB95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例</a:t>
            </a:r>
            <a:r>
              <a:rPr lang="en-US" altLang="zh-CN" dirty="0">
                <a:solidFill>
                  <a:srgbClr val="FF0000"/>
                </a:solidFill>
              </a:rPr>
              <a:t>4-3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zh-CN" altLang="en-US" dirty="0"/>
              <a:t>用不同标度在同一坐标内绘制曲线</a:t>
            </a:r>
            <a:r>
              <a:rPr lang="en-US" altLang="zh-CN" sz="2800" dirty="0">
                <a:latin typeface="Times New Roman" panose="02020603050405020304" pitchFamily="18" charset="0"/>
              </a:rPr>
              <a:t>y1=0.2e</a:t>
            </a:r>
            <a:r>
              <a:rPr lang="en-US" altLang="zh-CN" sz="2800" baseline="30000" dirty="0">
                <a:latin typeface="Times New Roman" panose="02020603050405020304" pitchFamily="18" charset="0"/>
              </a:rPr>
              <a:t>-0.5x</a:t>
            </a:r>
            <a:r>
              <a:rPr lang="en-US" altLang="zh-CN" sz="2800" dirty="0">
                <a:latin typeface="Times New Roman" panose="02020603050405020304" pitchFamily="18" charset="0"/>
              </a:rPr>
              <a:t>cos(4πx) </a:t>
            </a:r>
            <a:r>
              <a:rPr lang="zh-CN" altLang="en-US" sz="2800" dirty="0">
                <a:latin typeface="Times New Roman" panose="02020603050405020304" pitchFamily="18" charset="0"/>
              </a:rPr>
              <a:t>和</a:t>
            </a:r>
            <a:r>
              <a:rPr lang="en-US" altLang="zh-CN" sz="2800" dirty="0">
                <a:latin typeface="Times New Roman" panose="02020603050405020304" pitchFamily="18" charset="0"/>
              </a:rPr>
              <a:t>y2=2e</a:t>
            </a:r>
            <a:r>
              <a:rPr lang="en-US" altLang="zh-CN" sz="2800" baseline="30000" dirty="0">
                <a:latin typeface="Times New Roman" panose="02020603050405020304" pitchFamily="18" charset="0"/>
              </a:rPr>
              <a:t>-0.5x</a:t>
            </a:r>
            <a:r>
              <a:rPr lang="en-US" altLang="zh-CN" sz="2800" dirty="0">
                <a:latin typeface="Times New Roman" panose="02020603050405020304" pitchFamily="18" charset="0"/>
              </a:rPr>
              <a:t>cos(πx)</a:t>
            </a:r>
            <a:r>
              <a:rPr lang="zh-CN" altLang="en-US" sz="2800" dirty="0">
                <a:latin typeface="Times New Roman" panose="02020603050405020304" pitchFamily="18" charset="0"/>
              </a:rPr>
              <a:t>。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0BA047-DE6D-8C09-5FAF-A0A0F4229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27299C-7848-32A3-4A4A-92F856848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509D87-9A0E-E057-8859-08EB41205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12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9BA6BAB-0B97-209B-8985-AEE54D5ED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636" y="2292893"/>
            <a:ext cx="4536483" cy="36019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5DB9366-0886-704F-16FC-B30710BF9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466" y="2393582"/>
            <a:ext cx="5299849" cy="326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02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918576-E2E8-30C0-B7FF-FEA65BD66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绘图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38BAA5-7899-BA6B-34D9-39223C855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09" y="1330429"/>
            <a:ext cx="11002878" cy="5199029"/>
          </a:xfrm>
        </p:spPr>
        <p:txBody>
          <a:bodyPr>
            <a:normAutofit/>
          </a:bodyPr>
          <a:lstStyle/>
          <a:p>
            <a:pPr lvl="1"/>
            <a:r>
              <a:rPr lang="zh-CN" altLang="en-US" dirty="0"/>
              <a:t>绘制多根二维曲线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	4.</a:t>
            </a:r>
            <a:r>
              <a:rPr lang="zh-CN" altLang="en-US" dirty="0"/>
              <a:t>图形保持</a:t>
            </a:r>
            <a:endParaRPr lang="en-US" altLang="zh-CN" dirty="0"/>
          </a:p>
          <a:p>
            <a:pPr indent="720000">
              <a:buNone/>
            </a:pPr>
            <a:r>
              <a:rPr lang="en-US" altLang="zh-CN" dirty="0"/>
              <a:t> </a:t>
            </a:r>
            <a:r>
              <a:rPr lang="zh-CN" altLang="en-US" dirty="0">
                <a:solidFill>
                  <a:srgbClr val="0A10FE"/>
                </a:solidFill>
              </a:rPr>
              <a:t>绘图命令</a:t>
            </a:r>
            <a:r>
              <a:rPr lang="zh-CN" altLang="en-US" dirty="0"/>
              <a:t>每执行一次就要</a:t>
            </a:r>
            <a:r>
              <a:rPr lang="zh-CN" altLang="en-US" dirty="0">
                <a:solidFill>
                  <a:srgbClr val="0A10FE"/>
                </a:solidFill>
              </a:rPr>
              <a:t>刷新当前图形窗口</a:t>
            </a:r>
            <a:r>
              <a:rPr lang="zh-CN" altLang="en-US" dirty="0"/>
              <a:t>，图形窗口</a:t>
            </a:r>
            <a:r>
              <a:rPr lang="zh-CN" altLang="en-US" dirty="0">
                <a:solidFill>
                  <a:srgbClr val="0A10FE"/>
                </a:solidFill>
              </a:rPr>
              <a:t>原有图形将不复存在</a:t>
            </a:r>
            <a:r>
              <a:rPr lang="zh-CN" altLang="en-US" dirty="0"/>
              <a:t>。若希望在已存在的涂上再</a:t>
            </a:r>
            <a:r>
              <a:rPr lang="zh-CN" altLang="en-US" dirty="0">
                <a:solidFill>
                  <a:srgbClr val="0A10FE"/>
                </a:solidFill>
              </a:rPr>
              <a:t>继续添加新的图形</a:t>
            </a:r>
            <a:r>
              <a:rPr lang="zh-CN" altLang="en-US" dirty="0"/>
              <a:t>，可以使用</a:t>
            </a:r>
            <a:r>
              <a:rPr lang="zh-CN" altLang="en-US" dirty="0">
                <a:solidFill>
                  <a:srgbClr val="0A10FE"/>
                </a:solidFill>
              </a:rPr>
              <a:t>图形保持命令</a:t>
            </a:r>
            <a:r>
              <a:rPr lang="zh-CN" altLang="en-US" dirty="0"/>
              <a:t>：</a:t>
            </a:r>
            <a:r>
              <a:rPr lang="en-US" altLang="zh-CN" dirty="0"/>
              <a:t>hold on/off </a:t>
            </a:r>
          </a:p>
          <a:p>
            <a:pPr indent="720000">
              <a:buNone/>
            </a:pPr>
            <a:r>
              <a:rPr lang="zh-CN" altLang="en-US" dirty="0"/>
              <a:t>命令控制是保持原有图形还是刷新原有图形，不带参数的</a:t>
            </a:r>
            <a:r>
              <a:rPr lang="en-US" altLang="zh-CN" dirty="0"/>
              <a:t>hold</a:t>
            </a:r>
            <a:r>
              <a:rPr lang="zh-CN" altLang="en-US" dirty="0"/>
              <a:t>命令在两种状态之间进行切换。</a:t>
            </a:r>
            <a:endParaRPr lang="en-US" altLang="zh-CN" dirty="0"/>
          </a:p>
          <a:p>
            <a:pPr indent="720000">
              <a:buNone/>
            </a:pPr>
            <a:endParaRPr lang="en-US" altLang="zh-CN" dirty="0"/>
          </a:p>
          <a:p>
            <a:pPr>
              <a:buNone/>
            </a:pPr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2653BA-00EB-8911-9250-30E3B232B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C36C9F-B2C3-CC9A-809B-C4C4F1BE3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4E0D0C-4AFC-D011-D7B4-1B3F97C36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13</a:t>
            </a:fld>
            <a:r>
              <a:rPr lang="zh-CN" altLang="en-US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0918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DD3AC2-9B44-F7E3-B269-5D4381C66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绘图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7CF23E-6F3A-C09F-C88C-C3400C6BB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例</a:t>
            </a:r>
            <a:r>
              <a:rPr lang="en-US" altLang="zh-CN" dirty="0">
                <a:solidFill>
                  <a:srgbClr val="FF0000"/>
                </a:solidFill>
              </a:rPr>
              <a:t>4-4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zh-CN" altLang="en-US" dirty="0"/>
              <a:t>采用图形保持，在同一坐标内绘制曲线</a:t>
            </a:r>
            <a:r>
              <a:rPr lang="en-US" altLang="zh-CN" sz="2800" dirty="0">
                <a:latin typeface="Times New Roman" panose="02020603050405020304" pitchFamily="18" charset="0"/>
              </a:rPr>
              <a:t>y1=0.2</a:t>
            </a:r>
            <a:r>
              <a:rPr lang="en-US" altLang="zh-CN" sz="2800" baseline="30000" dirty="0">
                <a:latin typeface="Times New Roman" panose="02020603050405020304" pitchFamily="18" charset="0"/>
              </a:rPr>
              <a:t>e-0.5x</a:t>
            </a:r>
            <a:r>
              <a:rPr lang="en-US" altLang="zh-CN" sz="2800" dirty="0">
                <a:latin typeface="Times New Roman" panose="02020603050405020304" pitchFamily="18" charset="0"/>
              </a:rPr>
              <a:t>cos(4πx) </a:t>
            </a:r>
            <a:r>
              <a:rPr lang="zh-CN" altLang="en-US" sz="2800" dirty="0">
                <a:latin typeface="Times New Roman" panose="02020603050405020304" pitchFamily="18" charset="0"/>
              </a:rPr>
              <a:t>和</a:t>
            </a:r>
            <a:r>
              <a:rPr lang="en-US" altLang="zh-CN" sz="2800" dirty="0">
                <a:latin typeface="Times New Roman" panose="02020603050405020304" pitchFamily="18" charset="0"/>
              </a:rPr>
              <a:t>y2=2e</a:t>
            </a:r>
            <a:r>
              <a:rPr lang="en-US" altLang="zh-CN" sz="2800" baseline="30000" dirty="0">
                <a:latin typeface="Times New Roman" panose="02020603050405020304" pitchFamily="18" charset="0"/>
              </a:rPr>
              <a:t>-0.5x</a:t>
            </a:r>
            <a:r>
              <a:rPr lang="en-US" altLang="zh-CN" sz="2800" dirty="0">
                <a:latin typeface="Times New Roman" panose="02020603050405020304" pitchFamily="18" charset="0"/>
              </a:rPr>
              <a:t>cos(πx)</a:t>
            </a:r>
            <a:r>
              <a:rPr lang="zh-CN" altLang="en-US" sz="2800" dirty="0">
                <a:latin typeface="Times New Roman" panose="02020603050405020304" pitchFamily="18" charset="0"/>
              </a:rPr>
              <a:t>。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>
              <a:buNone/>
            </a:pPr>
            <a:r>
              <a:rPr lang="zh-CN" altLang="en-US" sz="2800" dirty="0">
                <a:latin typeface="Times New Roman" panose="02020603050405020304" pitchFamily="18" charset="0"/>
              </a:rPr>
              <a:t>程序如下：</a:t>
            </a:r>
          </a:p>
          <a:p>
            <a:endParaRPr lang="zh-CN" altLang="en-US" sz="2800" dirty="0"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3AA3FB-9213-4FD7-1504-99D3D7A16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5A450F-39C5-861E-661F-C2BA414AC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9AD881-AEF8-EE73-16FC-F48EAA7DF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14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0B86A27-326E-D900-00EE-D606D7451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061" y="1832597"/>
            <a:ext cx="5623739" cy="452375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B4B69CC-1AB5-FA5D-7778-7CF530FB5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885" y="2968627"/>
            <a:ext cx="4720434" cy="255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03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AD653A-EC08-C2C3-611B-5E0553EDE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绘图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826306-E8DE-4FF6-E41A-B33ED80CA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/>
              <a:t>设置曲线样式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	MATLAB</a:t>
            </a:r>
            <a:r>
              <a:rPr lang="zh-CN" altLang="en-US" dirty="0"/>
              <a:t>提供了一些</a:t>
            </a:r>
            <a:r>
              <a:rPr lang="zh-CN" altLang="en-US" dirty="0">
                <a:solidFill>
                  <a:srgbClr val="FF0000"/>
                </a:solidFill>
              </a:rPr>
              <a:t>绘图选项</a:t>
            </a:r>
            <a:r>
              <a:rPr lang="zh-CN" altLang="en-US" dirty="0"/>
              <a:t>，用于确定所绘曲线的</a:t>
            </a:r>
            <a:r>
              <a:rPr lang="zh-CN" altLang="en-US" dirty="0">
                <a:solidFill>
                  <a:srgbClr val="FF0000"/>
                </a:solidFill>
              </a:rPr>
              <a:t>线型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颜色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数据点标记符号</a:t>
            </a:r>
            <a:r>
              <a:rPr lang="zh-CN" altLang="en-US" dirty="0"/>
              <a:t>，它们可以组合使用。</a:t>
            </a:r>
            <a:endParaRPr lang="en-US" altLang="zh-CN" dirty="0"/>
          </a:p>
          <a:p>
            <a:pPr indent="720000">
              <a:buNone/>
            </a:pPr>
            <a:r>
              <a:rPr lang="zh-CN" altLang="en-US" dirty="0"/>
              <a:t>例如，</a:t>
            </a:r>
            <a:r>
              <a:rPr lang="zh-CN" altLang="en-US" dirty="0">
                <a:solidFill>
                  <a:srgbClr val="FF0000"/>
                </a:solidFill>
              </a:rPr>
              <a:t>“</a:t>
            </a:r>
            <a:r>
              <a:rPr lang="en-US" altLang="zh-CN" dirty="0">
                <a:solidFill>
                  <a:srgbClr val="FF0000"/>
                </a:solidFill>
              </a:rPr>
              <a:t>b-.”</a:t>
            </a:r>
            <a:r>
              <a:rPr lang="zh-CN" altLang="en-US" dirty="0"/>
              <a:t>表示蓝色点划线，</a:t>
            </a:r>
            <a:r>
              <a:rPr lang="zh-CN" altLang="en-US" dirty="0">
                <a:highlight>
                  <a:srgbClr val="FFFF00"/>
                </a:highlight>
              </a:rPr>
              <a:t>“</a:t>
            </a:r>
            <a:r>
              <a:rPr lang="en-US" altLang="zh-CN" dirty="0">
                <a:highlight>
                  <a:srgbClr val="FFFF00"/>
                </a:highlight>
              </a:rPr>
              <a:t>y:d”</a:t>
            </a:r>
            <a:r>
              <a:rPr lang="zh-CN" altLang="en-US" dirty="0"/>
              <a:t>表示黄色虚线并用菱形符标记数据点。当选项省略时，</a:t>
            </a:r>
            <a:r>
              <a:rPr lang="en-US" altLang="zh-CN" dirty="0"/>
              <a:t>MATLAB</a:t>
            </a:r>
            <a:r>
              <a:rPr lang="zh-CN" altLang="en-US" dirty="0"/>
              <a:t>规定，线型一律用实线，颜色将根据曲线的先后顺序依次循环。当选项省略时，</a:t>
            </a:r>
            <a:r>
              <a:rPr lang="en-US" altLang="zh-CN" dirty="0"/>
              <a:t>MATLAB</a:t>
            </a:r>
            <a:r>
              <a:rPr lang="zh-CN" altLang="en-US" dirty="0"/>
              <a:t>规定，线型一律用实线，颜色将根据曲线的先后顺序依次循环。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86E6BF-B4B7-E2B9-A904-30D3D2161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6D5237-2805-BCC7-9F89-CC63A8E81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9BBC01-8614-FE56-E3D4-D3EE927AD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15</a:t>
            </a:fld>
            <a:r>
              <a:rPr lang="zh-CN" altLang="en-US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5845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54149ACC-4A1C-AE73-2B94-AF31C2681C92}"/>
              </a:ext>
            </a:extLst>
          </p:cNvPr>
          <p:cNvSpPr txBox="1"/>
          <p:nvPr/>
        </p:nvSpPr>
        <p:spPr>
          <a:xfrm>
            <a:off x="192139" y="4667740"/>
            <a:ext cx="3441800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200" b="1" dirty="0">
                <a:solidFill>
                  <a:srgbClr val="0A10FE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要设置曲线样式可以在plot函数中加绘图选项，其调用格式为：plot(x1,y1,选项1,x2,y2,选项2,…,xn,yn,选项n)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6DCF08D-BD7E-9CD6-F718-1A6CEC839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290" y="1716750"/>
            <a:ext cx="3621893" cy="361547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BA2E9B3-0A45-B0B8-BDB6-F740F598B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绘图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51C624-C741-3A84-C734-0C8226293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E93930-4C64-2180-6E59-D4C1C7D71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600A77-522F-628D-F0B2-00050745E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16</a:t>
            </a:fld>
            <a:r>
              <a:rPr lang="zh-CN" altLang="en-US"/>
              <a:t>页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E9EB5578-DC51-23C4-5AAE-355E48E45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09" y="1185504"/>
            <a:ext cx="11096672" cy="5037616"/>
          </a:xfrm>
        </p:spPr>
        <p:txBody>
          <a:bodyPr/>
          <a:lstStyle/>
          <a:p>
            <a:pPr lvl="2">
              <a:buNone/>
            </a:pPr>
            <a:r>
              <a:rPr lang="zh-CN" altLang="en-US" dirty="0">
                <a:solidFill>
                  <a:srgbClr val="0A10FE"/>
                </a:solidFill>
              </a:rPr>
              <a:t>                           线型、颜色和符号选项表</a:t>
            </a:r>
            <a:endParaRPr lang="en-US" altLang="zh-CN" dirty="0">
              <a:solidFill>
                <a:srgbClr val="0A10FE"/>
              </a:solidFill>
            </a:endParaRPr>
          </a:p>
          <a:p>
            <a:pPr lvl="2">
              <a:buNone/>
            </a:pP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E957CB2-F6A1-EA27-896C-75B0B8E29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15" y="1805153"/>
            <a:ext cx="3220672" cy="212814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AE99F2D-0293-E6E2-4983-9F8092E33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2757" y="1772862"/>
            <a:ext cx="3969028" cy="467998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CE010CB-36E9-B56B-501E-A48FB9E20B7D}"/>
              </a:ext>
            </a:extLst>
          </p:cNvPr>
          <p:cNvSpPr/>
          <p:nvPr/>
        </p:nvSpPr>
        <p:spPr>
          <a:xfrm>
            <a:off x="179204" y="1130364"/>
            <a:ext cx="11583932" cy="53224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473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F0E81-F9A9-9F10-2B98-FDFCC940B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绘图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55F032-4F0A-B41E-D3E8-AD9166DCD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例</a:t>
            </a:r>
            <a:r>
              <a:rPr lang="en-US" altLang="zh-CN" dirty="0">
                <a:solidFill>
                  <a:srgbClr val="FF0000"/>
                </a:solidFill>
              </a:rPr>
              <a:t>4-5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zh-CN" altLang="en-US" dirty="0"/>
              <a:t>在同一坐标内，分别用不同线型和颜色绘制曲线</a:t>
            </a:r>
            <a:endParaRPr lang="en-US" altLang="zh-CN" dirty="0"/>
          </a:p>
          <a:p>
            <a:pPr>
              <a:buNone/>
            </a:pPr>
            <a:r>
              <a:rPr lang="en-US" altLang="zh-CN" sz="2800" dirty="0">
                <a:latin typeface="Times New Roman" panose="02020603050405020304" pitchFamily="18" charset="0"/>
              </a:rPr>
              <a:t>y1=0.2e</a:t>
            </a:r>
            <a:r>
              <a:rPr lang="en-US" altLang="zh-CN" sz="2800" baseline="30000" dirty="0">
                <a:latin typeface="Times New Roman" panose="02020603050405020304" pitchFamily="18" charset="0"/>
              </a:rPr>
              <a:t>-0.5x</a:t>
            </a:r>
            <a:r>
              <a:rPr lang="en-US" altLang="zh-CN" sz="2800" dirty="0">
                <a:latin typeface="Times New Roman" panose="02020603050405020304" pitchFamily="18" charset="0"/>
              </a:rPr>
              <a:t>cos(4πx) </a:t>
            </a:r>
            <a:r>
              <a:rPr lang="zh-CN" altLang="en-US" sz="2800" dirty="0">
                <a:latin typeface="Times New Roman" panose="02020603050405020304" pitchFamily="18" charset="0"/>
              </a:rPr>
              <a:t>和</a:t>
            </a:r>
            <a:r>
              <a:rPr lang="en-US" altLang="zh-CN" sz="2800" dirty="0">
                <a:latin typeface="Times New Roman" panose="02020603050405020304" pitchFamily="18" charset="0"/>
              </a:rPr>
              <a:t>y2=2e</a:t>
            </a:r>
            <a:r>
              <a:rPr lang="en-US" altLang="zh-CN" sz="2800" baseline="30000" dirty="0">
                <a:latin typeface="Times New Roman" panose="02020603050405020304" pitchFamily="18" charset="0"/>
              </a:rPr>
              <a:t>-0.5x</a:t>
            </a:r>
            <a:r>
              <a:rPr lang="en-US" altLang="zh-CN" sz="2800" dirty="0">
                <a:latin typeface="Times New Roman" panose="02020603050405020304" pitchFamily="18" charset="0"/>
              </a:rPr>
              <a:t>cos(πx)</a:t>
            </a:r>
            <a:r>
              <a:rPr lang="zh-CN" altLang="en-US" sz="2800" dirty="0">
                <a:latin typeface="Times New Roman" panose="02020603050405020304" pitchFamily="18" charset="0"/>
              </a:rPr>
              <a:t>，并标记两曲线交叉点。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09D9F8-F1F0-8560-4263-EC12FCFB8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05AAEF-A699-AFA9-5A00-7C603370F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329DF6-35A4-6081-6C84-2373F91C5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17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28379AD-4C85-1C5F-B026-3B7A785C5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686" y="2383188"/>
            <a:ext cx="4494114" cy="383993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CCA4CE0-BFA9-4CCC-24B9-8D92B701F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26" y="2472097"/>
            <a:ext cx="5785685" cy="364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53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057FC3-063F-659B-DC9C-E884C32CF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绘图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FCCC20-D471-7A1B-4C42-FADF925B5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1"/>
            <a:r>
              <a:rPr lang="zh-CN" altLang="en-US" dirty="0"/>
              <a:t>图形标注与坐标控制</a:t>
            </a:r>
            <a:endParaRPr lang="en-US" altLang="zh-CN" dirty="0"/>
          </a:p>
          <a:p>
            <a:pPr indent="720000">
              <a:buNone/>
            </a:pPr>
            <a:r>
              <a:rPr lang="zh-CN" altLang="en-US" dirty="0"/>
              <a:t>给图形加上图形名称、坐标轴等，可使得图形意义更加明确。</a:t>
            </a:r>
            <a:endParaRPr lang="en-US" altLang="zh-CN" dirty="0"/>
          </a:p>
          <a:p>
            <a:pPr indent="720000">
              <a:buNone/>
            </a:pPr>
            <a:r>
              <a:rPr lang="en-US" altLang="zh-CN" dirty="0"/>
              <a:t>1. </a:t>
            </a:r>
            <a:r>
              <a:rPr lang="zh-CN" altLang="en-US" dirty="0"/>
              <a:t>图形标注</a:t>
            </a:r>
          </a:p>
          <a:p>
            <a:pPr indent="720000">
              <a:buNone/>
            </a:pPr>
            <a:r>
              <a:rPr lang="zh-CN" altLang="en-US" dirty="0"/>
              <a:t>有关图形标注函数的调用格式为：</a:t>
            </a:r>
          </a:p>
          <a:p>
            <a:pPr indent="720000">
              <a:buNone/>
            </a:pPr>
            <a:r>
              <a:rPr lang="en-US" altLang="zh-CN" dirty="0">
                <a:solidFill>
                  <a:srgbClr val="0A10FE"/>
                </a:solidFill>
              </a:rPr>
              <a:t>title</a:t>
            </a:r>
            <a:r>
              <a:rPr lang="en-US" altLang="zh-CN" dirty="0"/>
              <a:t>(</a:t>
            </a:r>
            <a:r>
              <a:rPr lang="zh-CN" altLang="en-US" dirty="0"/>
              <a:t>图形名称</a:t>
            </a:r>
            <a:r>
              <a:rPr lang="en-US" altLang="zh-CN" dirty="0"/>
              <a:t>)</a:t>
            </a:r>
          </a:p>
          <a:p>
            <a:pPr indent="720000">
              <a:buNone/>
            </a:pPr>
            <a:r>
              <a:rPr lang="en-US" altLang="zh-CN" dirty="0" err="1">
                <a:solidFill>
                  <a:srgbClr val="0A10FE"/>
                </a:solidFill>
              </a:rPr>
              <a:t>xlabel</a:t>
            </a:r>
            <a:r>
              <a:rPr lang="en-US" altLang="zh-CN" dirty="0"/>
              <a:t>(x</a:t>
            </a:r>
            <a:r>
              <a:rPr lang="zh-CN" altLang="en-US" dirty="0"/>
              <a:t>轴说明</a:t>
            </a:r>
            <a:r>
              <a:rPr lang="en-US" altLang="zh-CN" dirty="0"/>
              <a:t>)</a:t>
            </a:r>
          </a:p>
          <a:p>
            <a:pPr indent="720000">
              <a:buNone/>
            </a:pPr>
            <a:r>
              <a:rPr lang="en-US" altLang="zh-CN" dirty="0" err="1">
                <a:solidFill>
                  <a:srgbClr val="0A10FE"/>
                </a:solidFill>
              </a:rPr>
              <a:t>ylabel</a:t>
            </a:r>
            <a:r>
              <a:rPr lang="en-US" altLang="zh-CN" dirty="0">
                <a:solidFill>
                  <a:srgbClr val="0A10FE"/>
                </a:solidFill>
              </a:rPr>
              <a:t>(y</a:t>
            </a:r>
            <a:r>
              <a:rPr lang="zh-CN" altLang="en-US" dirty="0"/>
              <a:t>轴说明</a:t>
            </a:r>
            <a:r>
              <a:rPr lang="en-US" altLang="zh-CN" dirty="0"/>
              <a:t>)</a:t>
            </a:r>
          </a:p>
          <a:p>
            <a:pPr indent="720000">
              <a:buNone/>
            </a:pPr>
            <a:r>
              <a:rPr lang="en-US" altLang="zh-CN" dirty="0" err="1">
                <a:solidFill>
                  <a:srgbClr val="0A10FE"/>
                </a:solidFill>
              </a:rPr>
              <a:t>zlabel</a:t>
            </a:r>
            <a:r>
              <a:rPr lang="en-US" altLang="zh-CN" dirty="0"/>
              <a:t>(z</a:t>
            </a:r>
            <a:r>
              <a:rPr lang="zh-CN" altLang="en-US" dirty="0"/>
              <a:t>轴说明</a:t>
            </a:r>
            <a:r>
              <a:rPr lang="en-US" altLang="zh-CN" dirty="0"/>
              <a:t>)</a:t>
            </a:r>
          </a:p>
          <a:p>
            <a:pPr indent="720000">
              <a:buNone/>
            </a:pPr>
            <a:r>
              <a:rPr lang="en-US" altLang="zh-CN" dirty="0">
                <a:solidFill>
                  <a:srgbClr val="0A10FE"/>
                </a:solidFill>
              </a:rPr>
              <a:t>text</a:t>
            </a:r>
            <a:r>
              <a:rPr lang="en-US" altLang="zh-CN" dirty="0"/>
              <a:t>(</a:t>
            </a:r>
            <a:r>
              <a:rPr lang="en-US" altLang="zh-CN" dirty="0" err="1"/>
              <a:t>x,y</a:t>
            </a:r>
            <a:r>
              <a:rPr lang="en-US" altLang="zh-CN" dirty="0"/>
              <a:t>,</a:t>
            </a:r>
            <a:r>
              <a:rPr lang="zh-CN" altLang="en-US" dirty="0"/>
              <a:t>图形说明</a:t>
            </a:r>
            <a:r>
              <a:rPr lang="en-US" altLang="zh-CN" dirty="0"/>
              <a:t>)     </a:t>
            </a:r>
            <a:r>
              <a:rPr lang="en-US" altLang="zh-CN" dirty="0">
                <a:solidFill>
                  <a:schemeClr val="accent6"/>
                </a:solidFill>
              </a:rPr>
              <a:t>% </a:t>
            </a:r>
            <a:r>
              <a:rPr lang="zh-CN" altLang="en-US" dirty="0">
                <a:solidFill>
                  <a:schemeClr val="accent6"/>
                </a:solidFill>
              </a:rPr>
              <a:t>给定坐标</a:t>
            </a:r>
            <a:r>
              <a:rPr lang="en-US" altLang="zh-CN" dirty="0" err="1">
                <a:solidFill>
                  <a:schemeClr val="accent6"/>
                </a:solidFill>
              </a:rPr>
              <a:t>x,y</a:t>
            </a:r>
            <a:endParaRPr lang="zh-CN" altLang="en-US" dirty="0">
              <a:solidFill>
                <a:schemeClr val="accent6"/>
              </a:solidFill>
            </a:endParaRPr>
          </a:p>
          <a:p>
            <a:pPr indent="720000">
              <a:buNone/>
            </a:pPr>
            <a:r>
              <a:rPr lang="en-US" altLang="zh-CN" dirty="0" err="1">
                <a:solidFill>
                  <a:srgbClr val="0A10FE"/>
                </a:solidFill>
              </a:rPr>
              <a:t>gtext</a:t>
            </a:r>
            <a:r>
              <a:rPr lang="en-US" altLang="zh-CN" dirty="0"/>
              <a:t>(</a:t>
            </a:r>
            <a:r>
              <a:rPr lang="zh-CN" altLang="en-US" dirty="0"/>
              <a:t>图形说明</a:t>
            </a:r>
            <a:r>
              <a:rPr lang="en-US" altLang="zh-CN" dirty="0"/>
              <a:t>)         </a:t>
            </a:r>
            <a:r>
              <a:rPr lang="en-US" altLang="zh-CN" dirty="0">
                <a:solidFill>
                  <a:schemeClr val="accent6"/>
                </a:solidFill>
              </a:rPr>
              <a:t>% </a:t>
            </a:r>
            <a:r>
              <a:rPr lang="zh-CN" altLang="en-US" dirty="0">
                <a:solidFill>
                  <a:schemeClr val="accent6"/>
                </a:solidFill>
              </a:rPr>
              <a:t>通过光标选定位置</a:t>
            </a:r>
          </a:p>
          <a:p>
            <a:pPr indent="720000">
              <a:buNone/>
            </a:pPr>
            <a:r>
              <a:rPr lang="en-US" altLang="zh-CN" dirty="0">
                <a:solidFill>
                  <a:srgbClr val="0A10FE"/>
                </a:solidFill>
              </a:rPr>
              <a:t>legend</a:t>
            </a:r>
            <a:r>
              <a:rPr lang="en-US" altLang="zh-CN" dirty="0"/>
              <a:t>(</a:t>
            </a:r>
            <a:r>
              <a:rPr lang="zh-CN" altLang="en-US" dirty="0"/>
              <a:t>图例</a:t>
            </a:r>
            <a:r>
              <a:rPr lang="en-US" altLang="zh-CN" dirty="0"/>
              <a:t>1,</a:t>
            </a:r>
            <a:r>
              <a:rPr lang="zh-CN" altLang="en-US" dirty="0"/>
              <a:t>图例</a:t>
            </a:r>
            <a:r>
              <a:rPr lang="en-US" altLang="zh-CN" dirty="0"/>
              <a:t>2,…)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F149A3-2FD3-3B92-F40F-209D99871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401A5A-D04B-5718-978F-67384E5A1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13F044-D920-C035-A0B6-512D4F087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18</a:t>
            </a:fld>
            <a:r>
              <a:rPr lang="zh-CN" altLang="en-US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2063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057FC3-063F-659B-DC9C-E884C32CF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绘图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FCCC20-D471-7A1B-4C42-FADF925B5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图形标注与坐标控制</a:t>
            </a:r>
            <a:endParaRPr lang="en-US" altLang="zh-CN" dirty="0"/>
          </a:p>
          <a:p>
            <a:pPr indent="720000">
              <a:buNone/>
            </a:pPr>
            <a:r>
              <a:rPr lang="zh-CN" altLang="en-US" dirty="0"/>
              <a:t>给图形加上图形名称、坐标轴等，可使得图形意义更加明确。</a:t>
            </a:r>
            <a:endParaRPr lang="en-US" altLang="zh-CN" dirty="0"/>
          </a:p>
          <a:p>
            <a:pPr indent="720000">
              <a:buNone/>
            </a:pPr>
            <a:r>
              <a:rPr lang="en-US" altLang="zh-CN" dirty="0">
                <a:highlight>
                  <a:srgbClr val="FFFF00"/>
                </a:highlight>
              </a:rPr>
              <a:t>1. </a:t>
            </a:r>
            <a:r>
              <a:rPr lang="zh-CN" altLang="en-US" dirty="0">
                <a:highlight>
                  <a:srgbClr val="FFFF00"/>
                </a:highlight>
              </a:rPr>
              <a:t>图形标注</a:t>
            </a:r>
          </a:p>
          <a:p>
            <a:pPr indent="720000">
              <a:buNone/>
            </a:pPr>
            <a:r>
              <a:rPr lang="zh-CN" altLang="en-US" dirty="0"/>
              <a:t>函数中的说明文字，除使用标准的</a:t>
            </a:r>
            <a:r>
              <a:rPr lang="en-US" altLang="zh-CN" dirty="0"/>
              <a:t>ASCII</a:t>
            </a:r>
            <a:r>
              <a:rPr lang="zh-CN" altLang="en-US" dirty="0"/>
              <a:t>字符外，还可使用</a:t>
            </a:r>
            <a:r>
              <a:rPr lang="en-US" altLang="zh-CN" dirty="0">
                <a:solidFill>
                  <a:srgbClr val="0A10FE"/>
                </a:solidFill>
              </a:rPr>
              <a:t>LaTeX</a:t>
            </a:r>
            <a:r>
              <a:rPr lang="zh-CN" altLang="en-US" dirty="0">
                <a:solidFill>
                  <a:srgbClr val="0A10FE"/>
                </a:solidFill>
              </a:rPr>
              <a:t>格式的控制字符</a:t>
            </a:r>
            <a:r>
              <a:rPr lang="zh-CN" altLang="en-US" dirty="0"/>
              <a:t>，这样就可以在图形上添加希腊字母、数学符号及公式等内容。</a:t>
            </a:r>
            <a:endParaRPr lang="en-US" altLang="zh-CN" dirty="0"/>
          </a:p>
          <a:p>
            <a:pPr indent="720000">
              <a:buNone/>
            </a:pPr>
            <a:r>
              <a:rPr lang="zh-CN" altLang="en-US" dirty="0"/>
              <a:t>例如，</a:t>
            </a:r>
            <a:r>
              <a:rPr lang="en-US" altLang="zh-CN" dirty="0"/>
              <a:t>text(0.3,0.5,‘sin({\omega}t+{\beta})’)</a:t>
            </a:r>
            <a:r>
              <a:rPr lang="zh-CN" altLang="en-US" dirty="0"/>
              <a:t>将得到标注效果</a:t>
            </a:r>
            <a:r>
              <a:rPr lang="en-US" altLang="zh-CN" dirty="0"/>
              <a:t>sin(</a:t>
            </a:r>
            <a:r>
              <a:rPr lang="el-GR" altLang="zh-CN" dirty="0"/>
              <a:t>ω</a:t>
            </a:r>
            <a:r>
              <a:rPr lang="en-US" altLang="zh-CN" dirty="0"/>
              <a:t>t+</a:t>
            </a:r>
            <a:r>
              <a:rPr lang="el-GR" altLang="zh-CN" dirty="0"/>
              <a:t>β)</a:t>
            </a:r>
            <a:r>
              <a:rPr lang="zh-CN" altLang="el-GR" dirty="0"/>
              <a:t>。</a:t>
            </a:r>
            <a:r>
              <a:rPr lang="zh-CN" altLang="en-US" dirty="0"/>
              <a:t>这里转义字符有</a:t>
            </a:r>
            <a:r>
              <a:rPr lang="zh-CN" altLang="en-US" dirty="0">
                <a:solidFill>
                  <a:srgbClr val="0A10FE"/>
                </a:solidFill>
              </a:rPr>
              <a:t>： </a:t>
            </a:r>
            <a:r>
              <a:rPr lang="en-US" altLang="zh-CN" dirty="0">
                <a:solidFill>
                  <a:srgbClr val="0A10FE"/>
                </a:solidFill>
              </a:rPr>
              <a:t>\bf(</a:t>
            </a:r>
            <a:r>
              <a:rPr lang="zh-CN" altLang="en-US" dirty="0">
                <a:solidFill>
                  <a:srgbClr val="0A10FE"/>
                </a:solidFill>
              </a:rPr>
              <a:t>黑体</a:t>
            </a:r>
            <a:r>
              <a:rPr lang="en-US" altLang="zh-CN" dirty="0">
                <a:solidFill>
                  <a:srgbClr val="0A10FE"/>
                </a:solidFill>
              </a:rPr>
              <a:t>)</a:t>
            </a:r>
            <a:r>
              <a:rPr lang="zh-CN" altLang="en-US" dirty="0">
                <a:solidFill>
                  <a:srgbClr val="0A10FE"/>
                </a:solidFill>
              </a:rPr>
              <a:t>， </a:t>
            </a:r>
            <a:r>
              <a:rPr lang="en-US" altLang="zh-CN" dirty="0">
                <a:solidFill>
                  <a:srgbClr val="0A10FE"/>
                </a:solidFill>
              </a:rPr>
              <a:t>\it(</a:t>
            </a:r>
            <a:r>
              <a:rPr lang="zh-CN" altLang="en-US" dirty="0">
                <a:solidFill>
                  <a:srgbClr val="0A10FE"/>
                </a:solidFill>
              </a:rPr>
              <a:t>斜体</a:t>
            </a:r>
            <a:r>
              <a:rPr lang="en-US" altLang="zh-CN" dirty="0">
                <a:solidFill>
                  <a:srgbClr val="0A10FE"/>
                </a:solidFill>
              </a:rPr>
              <a:t>)</a:t>
            </a:r>
            <a:r>
              <a:rPr lang="zh-CN" altLang="en-US" dirty="0">
                <a:solidFill>
                  <a:srgbClr val="0A10FE"/>
                </a:solidFill>
              </a:rPr>
              <a:t>，</a:t>
            </a:r>
            <a:r>
              <a:rPr lang="en-US" altLang="zh-CN" dirty="0">
                <a:solidFill>
                  <a:srgbClr val="0A10FE"/>
                </a:solidFill>
              </a:rPr>
              <a:t>\rm(</a:t>
            </a:r>
            <a:r>
              <a:rPr lang="zh-CN" altLang="en-US" dirty="0">
                <a:solidFill>
                  <a:srgbClr val="0A10FE"/>
                </a:solidFill>
              </a:rPr>
              <a:t>正体</a:t>
            </a:r>
            <a:r>
              <a:rPr lang="en-US" altLang="zh-CN" dirty="0">
                <a:solidFill>
                  <a:srgbClr val="0A10FE"/>
                </a:solidFill>
              </a:rPr>
              <a:t>)</a:t>
            </a:r>
            <a:r>
              <a:rPr lang="zh-CN" altLang="en-US" dirty="0">
                <a:solidFill>
                  <a:srgbClr val="0A10FE"/>
                </a:solidFill>
              </a:rPr>
              <a:t>，</a:t>
            </a:r>
            <a:r>
              <a:rPr lang="en-US" altLang="zh-CN" dirty="0">
                <a:solidFill>
                  <a:srgbClr val="0A10FE"/>
                </a:solidFill>
              </a:rPr>
              <a:t>^{xxx}</a:t>
            </a:r>
            <a:r>
              <a:rPr lang="zh-CN" altLang="en-US" dirty="0">
                <a:solidFill>
                  <a:srgbClr val="0A10FE"/>
                </a:solidFill>
              </a:rPr>
              <a:t>上标，</a:t>
            </a:r>
            <a:r>
              <a:rPr lang="en-US" altLang="zh-CN" dirty="0">
                <a:solidFill>
                  <a:srgbClr val="0A10FE"/>
                </a:solidFill>
              </a:rPr>
              <a:t>_{xxx}</a:t>
            </a:r>
            <a:r>
              <a:rPr lang="zh-CN" altLang="en-US" dirty="0">
                <a:solidFill>
                  <a:srgbClr val="0A10FE"/>
                </a:solidFill>
              </a:rPr>
              <a:t>下标。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F149A3-2FD3-3B92-F40F-209D99871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401A5A-D04B-5718-978F-67384E5A1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13F044-D920-C035-A0B6-512D4F087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19</a:t>
            </a:fld>
            <a:r>
              <a:rPr lang="zh-CN" altLang="en-US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4446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7675E1-A67A-1682-AD81-E8CDFA51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绘图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18A3D6-1ECA-63EB-8751-A70C0D95E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本章要点：</a:t>
            </a:r>
            <a:endParaRPr lang="en-US" altLang="zh-CN" dirty="0"/>
          </a:p>
          <a:p>
            <a:pPr lvl="1"/>
            <a:r>
              <a:rPr lang="en-US" altLang="zh-CN" dirty="0"/>
              <a:t>MATLAB </a:t>
            </a:r>
            <a:r>
              <a:rPr lang="zh-CN" altLang="en-US" dirty="0"/>
              <a:t>二维数据曲线图的绘制</a:t>
            </a:r>
            <a:endParaRPr lang="en-US" altLang="zh-CN" dirty="0"/>
          </a:p>
          <a:p>
            <a:pPr lvl="1"/>
            <a:r>
              <a:rPr lang="en-US" altLang="zh-CN" dirty="0"/>
              <a:t>MATLAB </a:t>
            </a:r>
            <a:r>
              <a:rPr lang="zh-CN" altLang="en-US" dirty="0"/>
              <a:t>三维图形的绘制</a:t>
            </a:r>
            <a:endParaRPr lang="en-US" altLang="zh-CN" dirty="0"/>
          </a:p>
          <a:p>
            <a:pPr lvl="1"/>
            <a:r>
              <a:rPr lang="en-US" altLang="zh-CN" dirty="0"/>
              <a:t>MATLAB </a:t>
            </a:r>
            <a:r>
              <a:rPr lang="zh-CN" altLang="en-US" dirty="0"/>
              <a:t>图像处理与动画制作</a:t>
            </a:r>
            <a:endParaRPr lang="en-US" altLang="zh-CN" dirty="0"/>
          </a:p>
          <a:p>
            <a:pPr lvl="1"/>
            <a:r>
              <a:rPr lang="en-US" altLang="zh-CN" dirty="0"/>
              <a:t>MATLAB </a:t>
            </a:r>
            <a:r>
              <a:rPr lang="zh-CN" altLang="en-US" dirty="0"/>
              <a:t>交互式绘图工具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726841-C56A-0577-6D74-C2CF189D5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182289-1B9B-3D6A-ECD7-F29060B58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23289C-D635-ABBE-2C5E-FEE6B3F98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2</a:t>
            </a:fld>
            <a:r>
              <a:rPr lang="zh-CN" altLang="en-US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8724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330D46-6236-8A08-26A6-8735CC60F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绘图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014EB3-3DFE-0F58-757D-99F10069C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例</a:t>
            </a:r>
            <a:r>
              <a:rPr lang="en-US" altLang="zh-CN" dirty="0">
                <a:solidFill>
                  <a:srgbClr val="FF0000"/>
                </a:solidFill>
              </a:rPr>
              <a:t>4-6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zh-CN" altLang="en-US" dirty="0"/>
              <a:t>在</a:t>
            </a:r>
            <a:r>
              <a:rPr lang="en-US" altLang="zh-CN" dirty="0"/>
              <a:t>0≤x≤2π</a:t>
            </a:r>
            <a:r>
              <a:rPr lang="zh-CN" altLang="en-US" dirty="0"/>
              <a:t>区间内，绘制曲线</a:t>
            </a:r>
            <a:r>
              <a:rPr lang="en-US" altLang="zh-CN" dirty="0"/>
              <a:t>y1=2e-0.5x</a:t>
            </a:r>
            <a:r>
              <a:rPr lang="zh-CN" altLang="en-US" dirty="0"/>
              <a:t>和</a:t>
            </a:r>
            <a:r>
              <a:rPr lang="en-US" altLang="zh-CN" dirty="0"/>
              <a:t>y2=cos(4πx)</a:t>
            </a:r>
            <a:r>
              <a:rPr lang="zh-CN" altLang="en-US" dirty="0"/>
              <a:t>，并给图形添加图形标注。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EB16FD-6214-0BE6-0865-6CD66AE3D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F8EDC5-42B0-338A-DB30-9E864C8A2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498EC1-7527-23FA-B05D-577A0BA95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20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DEB0CC7-D1FD-AAF2-8578-05740681A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779" y="2256131"/>
            <a:ext cx="4676989" cy="36231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8D61DBC-FD88-5E96-0C9D-FCF50DC2B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318" y="2714480"/>
            <a:ext cx="5213052" cy="270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979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057FC3-063F-659B-DC9C-E884C32CF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绘图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FCCC20-D471-7A1B-4C42-FADF925B5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1"/>
            <a:r>
              <a:rPr lang="zh-CN" altLang="en-US" dirty="0"/>
              <a:t>图形标注与坐标控制</a:t>
            </a:r>
            <a:endParaRPr lang="en-US" altLang="zh-CN" dirty="0"/>
          </a:p>
          <a:p>
            <a:pPr indent="720000">
              <a:buNone/>
            </a:pPr>
            <a:r>
              <a:rPr lang="zh-CN" altLang="en-US" dirty="0"/>
              <a:t>给图形加上图形名称、坐标轴等，可使得图形意义更加明确。</a:t>
            </a:r>
            <a:endParaRPr lang="en-US" altLang="zh-CN" dirty="0"/>
          </a:p>
          <a:p>
            <a:pPr indent="720000">
              <a:buNone/>
            </a:pPr>
            <a:r>
              <a:rPr lang="en-US" altLang="zh-CN" dirty="0"/>
              <a:t>2. </a:t>
            </a:r>
            <a:r>
              <a:rPr lang="zh-CN" altLang="en-US" dirty="0"/>
              <a:t>坐标控制</a:t>
            </a:r>
            <a:endParaRPr lang="en-US" altLang="zh-CN" dirty="0"/>
          </a:p>
          <a:p>
            <a:pPr indent="720000">
              <a:buNone/>
            </a:pPr>
            <a:r>
              <a:rPr lang="en-US" altLang="zh-CN" dirty="0"/>
              <a:t>axis</a:t>
            </a:r>
            <a:r>
              <a:rPr lang="zh-CN" altLang="en-US" dirty="0"/>
              <a:t>函数的调用格式为：</a:t>
            </a:r>
          </a:p>
          <a:p>
            <a:pPr indent="720000">
              <a:buNone/>
            </a:pPr>
            <a:r>
              <a:rPr lang="en-US" altLang="zh-CN" dirty="0">
                <a:solidFill>
                  <a:srgbClr val="0A10FE"/>
                </a:solidFill>
              </a:rPr>
              <a:t>axis([</a:t>
            </a:r>
            <a:r>
              <a:rPr lang="en-US" altLang="zh-CN" dirty="0" err="1">
                <a:solidFill>
                  <a:srgbClr val="0A10FE"/>
                </a:solidFill>
              </a:rPr>
              <a:t>xmin</a:t>
            </a:r>
            <a:r>
              <a:rPr lang="en-US" altLang="zh-CN" dirty="0">
                <a:solidFill>
                  <a:srgbClr val="0A10FE"/>
                </a:solidFill>
              </a:rPr>
              <a:t> </a:t>
            </a:r>
            <a:r>
              <a:rPr lang="en-US" altLang="zh-CN" dirty="0" err="1">
                <a:solidFill>
                  <a:srgbClr val="0A10FE"/>
                </a:solidFill>
              </a:rPr>
              <a:t>xmax</a:t>
            </a:r>
            <a:r>
              <a:rPr lang="en-US" altLang="zh-CN" dirty="0">
                <a:solidFill>
                  <a:srgbClr val="0A10FE"/>
                </a:solidFill>
              </a:rPr>
              <a:t> </a:t>
            </a:r>
            <a:r>
              <a:rPr lang="en-US" altLang="zh-CN" dirty="0" err="1">
                <a:solidFill>
                  <a:srgbClr val="0A10FE"/>
                </a:solidFill>
              </a:rPr>
              <a:t>ymin</a:t>
            </a:r>
            <a:r>
              <a:rPr lang="en-US" altLang="zh-CN" dirty="0">
                <a:solidFill>
                  <a:srgbClr val="0A10FE"/>
                </a:solidFill>
              </a:rPr>
              <a:t> </a:t>
            </a:r>
            <a:r>
              <a:rPr lang="en-US" altLang="zh-CN" dirty="0" err="1">
                <a:solidFill>
                  <a:srgbClr val="0A10FE"/>
                </a:solidFill>
              </a:rPr>
              <a:t>ymax</a:t>
            </a:r>
            <a:r>
              <a:rPr lang="en-US" altLang="zh-CN" dirty="0">
                <a:solidFill>
                  <a:srgbClr val="0A10FE"/>
                </a:solidFill>
              </a:rPr>
              <a:t> </a:t>
            </a:r>
            <a:r>
              <a:rPr lang="en-US" altLang="zh-CN" dirty="0" err="1">
                <a:solidFill>
                  <a:srgbClr val="0A10FE"/>
                </a:solidFill>
              </a:rPr>
              <a:t>zmin</a:t>
            </a:r>
            <a:r>
              <a:rPr lang="en-US" altLang="zh-CN" dirty="0">
                <a:solidFill>
                  <a:srgbClr val="0A10FE"/>
                </a:solidFill>
              </a:rPr>
              <a:t> </a:t>
            </a:r>
            <a:r>
              <a:rPr lang="en-US" altLang="zh-CN" dirty="0" err="1">
                <a:solidFill>
                  <a:srgbClr val="0A10FE"/>
                </a:solidFill>
              </a:rPr>
              <a:t>zmax</a:t>
            </a:r>
            <a:r>
              <a:rPr lang="en-US" altLang="zh-CN" dirty="0">
                <a:solidFill>
                  <a:srgbClr val="0A10FE"/>
                </a:solidFill>
              </a:rPr>
              <a:t>])</a:t>
            </a:r>
          </a:p>
          <a:p>
            <a:pPr indent="720000">
              <a:buNone/>
            </a:pPr>
            <a:r>
              <a:rPr lang="en-US" altLang="zh-CN" dirty="0"/>
              <a:t>axis</a:t>
            </a:r>
            <a:r>
              <a:rPr lang="zh-CN" altLang="en-US" dirty="0"/>
              <a:t>函数功能丰富，常用的格式还有：</a:t>
            </a:r>
          </a:p>
          <a:p>
            <a:pPr indent="720000">
              <a:buNone/>
            </a:pPr>
            <a:r>
              <a:rPr lang="en-US" altLang="zh-CN" dirty="0">
                <a:solidFill>
                  <a:srgbClr val="0A10FE"/>
                </a:solidFill>
              </a:rPr>
              <a:t>axis equal</a:t>
            </a:r>
            <a:r>
              <a:rPr lang="zh-CN" altLang="en-US" dirty="0">
                <a:solidFill>
                  <a:srgbClr val="0A10FE"/>
                </a:solidFill>
              </a:rPr>
              <a:t>：</a:t>
            </a:r>
            <a:r>
              <a:rPr lang="zh-CN" altLang="en-US" dirty="0"/>
              <a:t>纵、横坐标轴采用等长刻度。</a:t>
            </a:r>
          </a:p>
          <a:p>
            <a:pPr indent="720000">
              <a:buNone/>
            </a:pPr>
            <a:r>
              <a:rPr lang="en-US" altLang="zh-CN" dirty="0">
                <a:solidFill>
                  <a:srgbClr val="0A10FE"/>
                </a:solidFill>
              </a:rPr>
              <a:t>axis square</a:t>
            </a:r>
            <a:r>
              <a:rPr lang="zh-CN" altLang="en-US" dirty="0">
                <a:solidFill>
                  <a:srgbClr val="0A10FE"/>
                </a:solidFill>
              </a:rPr>
              <a:t>：</a:t>
            </a:r>
            <a:r>
              <a:rPr lang="zh-CN" altLang="en-US" dirty="0"/>
              <a:t>产生正方形坐标系</a:t>
            </a:r>
            <a:r>
              <a:rPr lang="en-US" altLang="zh-CN" dirty="0"/>
              <a:t>(</a:t>
            </a:r>
            <a:r>
              <a:rPr lang="zh-CN" altLang="en-US" dirty="0"/>
              <a:t>缺省为矩形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</a:p>
          <a:p>
            <a:pPr indent="720000">
              <a:buNone/>
            </a:pPr>
            <a:r>
              <a:rPr lang="en-US" altLang="zh-CN" dirty="0">
                <a:solidFill>
                  <a:srgbClr val="0A10FE"/>
                </a:solidFill>
              </a:rPr>
              <a:t>axis auto</a:t>
            </a:r>
            <a:r>
              <a:rPr lang="zh-CN" altLang="en-US" dirty="0">
                <a:solidFill>
                  <a:srgbClr val="0A10FE"/>
                </a:solidFill>
              </a:rPr>
              <a:t>：</a:t>
            </a:r>
            <a:r>
              <a:rPr lang="zh-CN" altLang="en-US" dirty="0"/>
              <a:t>使用缺省设置。</a:t>
            </a:r>
          </a:p>
          <a:p>
            <a:pPr indent="720000">
              <a:buNone/>
            </a:pPr>
            <a:r>
              <a:rPr lang="en-US" altLang="zh-CN" dirty="0">
                <a:solidFill>
                  <a:srgbClr val="0A10FE"/>
                </a:solidFill>
              </a:rPr>
              <a:t>axis off</a:t>
            </a:r>
            <a:r>
              <a:rPr lang="zh-CN" altLang="en-US" dirty="0">
                <a:solidFill>
                  <a:srgbClr val="0A10FE"/>
                </a:solidFill>
              </a:rPr>
              <a:t>：</a:t>
            </a:r>
            <a:r>
              <a:rPr lang="zh-CN" altLang="en-US" dirty="0"/>
              <a:t>取消坐标轴。</a:t>
            </a:r>
          </a:p>
          <a:p>
            <a:pPr indent="720000">
              <a:buNone/>
            </a:pPr>
            <a:r>
              <a:rPr lang="en-US" altLang="zh-CN" dirty="0">
                <a:solidFill>
                  <a:srgbClr val="0A10FE"/>
                </a:solidFill>
              </a:rPr>
              <a:t>axis on</a:t>
            </a:r>
            <a:r>
              <a:rPr lang="zh-CN" altLang="en-US" dirty="0">
                <a:solidFill>
                  <a:srgbClr val="0A10FE"/>
                </a:solidFill>
              </a:rPr>
              <a:t>：</a:t>
            </a:r>
            <a:r>
              <a:rPr lang="zh-CN" altLang="en-US" dirty="0"/>
              <a:t>显示坐标轴。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F149A3-2FD3-3B92-F40F-209D99871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401A5A-D04B-5718-978F-67384E5A1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13F044-D920-C035-A0B6-512D4F087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21</a:t>
            </a:fld>
            <a:r>
              <a:rPr lang="zh-CN" altLang="en-US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0100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057FC3-063F-659B-DC9C-E884C32CF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绘图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FCCC20-D471-7A1B-4C42-FADF925B5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图形标注与坐标控制</a:t>
            </a:r>
            <a:endParaRPr lang="en-US" altLang="zh-CN" dirty="0"/>
          </a:p>
          <a:p>
            <a:pPr indent="720000">
              <a:buNone/>
            </a:pPr>
            <a:r>
              <a:rPr lang="zh-CN" altLang="en-US" dirty="0"/>
              <a:t>给图形加上图形名称、坐标轴等，可使得图形意义更加明确。</a:t>
            </a:r>
            <a:endParaRPr lang="en-US" altLang="zh-CN" dirty="0"/>
          </a:p>
          <a:p>
            <a:pPr indent="720000">
              <a:buNone/>
            </a:pPr>
            <a:r>
              <a:rPr lang="en-US" altLang="zh-CN" dirty="0"/>
              <a:t>2. </a:t>
            </a:r>
            <a:r>
              <a:rPr lang="zh-CN" altLang="en-US" dirty="0"/>
              <a:t>坐标控制</a:t>
            </a:r>
            <a:endParaRPr lang="en-US" altLang="zh-CN" dirty="0"/>
          </a:p>
          <a:p>
            <a:pPr indent="720000">
              <a:buNone/>
            </a:pPr>
            <a:r>
              <a:rPr lang="zh-CN" altLang="en-US" dirty="0"/>
              <a:t>给坐标加</a:t>
            </a:r>
            <a:r>
              <a:rPr lang="zh-CN" altLang="en-US" dirty="0">
                <a:solidFill>
                  <a:srgbClr val="0A10FE"/>
                </a:solidFill>
              </a:rPr>
              <a:t>网格线</a:t>
            </a:r>
            <a:r>
              <a:rPr lang="zh-CN" altLang="en-US" dirty="0"/>
              <a:t>用</a:t>
            </a:r>
            <a:r>
              <a:rPr lang="en-US" altLang="zh-CN" dirty="0"/>
              <a:t>grid</a:t>
            </a:r>
            <a:r>
              <a:rPr lang="zh-CN" altLang="en-US" dirty="0"/>
              <a:t>命令来控制。</a:t>
            </a:r>
            <a:r>
              <a:rPr lang="en-US" altLang="zh-CN" dirty="0">
                <a:solidFill>
                  <a:srgbClr val="0A10FE"/>
                </a:solidFill>
              </a:rPr>
              <a:t>grid on/off</a:t>
            </a:r>
            <a:r>
              <a:rPr lang="zh-CN" altLang="en-US" dirty="0"/>
              <a:t>命令控制是画还是不画网格线，不带参数的</a:t>
            </a:r>
            <a:r>
              <a:rPr lang="en-US" altLang="zh-CN" dirty="0"/>
              <a:t>grid</a:t>
            </a:r>
            <a:r>
              <a:rPr lang="zh-CN" altLang="en-US" dirty="0"/>
              <a:t>命令在两种状态之间进行切换。</a:t>
            </a:r>
            <a:endParaRPr lang="en-US" altLang="zh-CN" dirty="0"/>
          </a:p>
          <a:p>
            <a:pPr indent="720000">
              <a:buNone/>
            </a:pPr>
            <a:r>
              <a:rPr lang="zh-CN" altLang="en-US" dirty="0"/>
              <a:t>给坐标</a:t>
            </a:r>
            <a:r>
              <a:rPr lang="zh-CN" altLang="en-US" dirty="0">
                <a:solidFill>
                  <a:srgbClr val="FF0000"/>
                </a:solidFill>
              </a:rPr>
              <a:t>加边框</a:t>
            </a:r>
            <a:r>
              <a:rPr lang="zh-CN" altLang="en-US" dirty="0"/>
              <a:t>用</a:t>
            </a:r>
            <a:r>
              <a:rPr lang="en-US" altLang="zh-CN" dirty="0"/>
              <a:t>box</a:t>
            </a:r>
            <a:r>
              <a:rPr lang="zh-CN" altLang="en-US" dirty="0"/>
              <a:t>命令来控制。</a:t>
            </a:r>
            <a:r>
              <a:rPr lang="en-US" altLang="zh-CN" dirty="0">
                <a:solidFill>
                  <a:srgbClr val="FF0000"/>
                </a:solidFill>
              </a:rPr>
              <a:t>box on/off</a:t>
            </a:r>
            <a:r>
              <a:rPr lang="zh-CN" altLang="en-US" dirty="0"/>
              <a:t>命令控制是加还是不加边框线，不带参数的</a:t>
            </a:r>
            <a:r>
              <a:rPr lang="en-US" altLang="zh-CN" dirty="0"/>
              <a:t>box</a:t>
            </a:r>
            <a:r>
              <a:rPr lang="zh-CN" altLang="en-US" dirty="0"/>
              <a:t>命令在两种状态之间进行切换。</a:t>
            </a: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F149A3-2FD3-3B92-F40F-209D99871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401A5A-D04B-5718-978F-67384E5A1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13F044-D920-C035-A0B6-512D4F087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22</a:t>
            </a:fld>
            <a:r>
              <a:rPr lang="zh-CN" altLang="en-US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2406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A0BA21-662C-E403-C0E4-A2880EDB0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绘图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F7B06E-8617-7122-B449-F4DFD382B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例</a:t>
            </a:r>
            <a:r>
              <a:rPr lang="en-US" altLang="zh-CN" dirty="0">
                <a:solidFill>
                  <a:srgbClr val="FF0000"/>
                </a:solidFill>
              </a:rPr>
              <a:t>4-7: </a:t>
            </a:r>
            <a:r>
              <a:rPr lang="zh-CN" altLang="en-US" dirty="0"/>
              <a:t>在同一坐标中，绘制</a:t>
            </a:r>
            <a:r>
              <a:rPr lang="en-US" altLang="zh-CN" dirty="0"/>
              <a:t>3</a:t>
            </a:r>
            <a:r>
              <a:rPr lang="zh-CN" altLang="en-US" dirty="0"/>
              <a:t>个同心圆，并加坐标控制。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A7EA83-FDED-FFF5-1C9C-32D4F6B56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59036A-77EE-D3B0-3BB9-985FD3FB8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B130DE-7B07-F41F-8517-F91750A50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23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DE282FD-FBE0-9FC4-B96F-F8CBDCD57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034" y="2214778"/>
            <a:ext cx="4775686" cy="385288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926072D-29F3-7DAD-9AE5-773C8B072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431" y="2361818"/>
            <a:ext cx="5075143" cy="337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976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85252-FB26-E0B7-F6AA-31EB74011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绘图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AE1893-1BA6-7504-1AA0-49E56DF87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09" y="1330430"/>
            <a:ext cx="6077065" cy="4892690"/>
          </a:xfrm>
        </p:spPr>
        <p:txBody>
          <a:bodyPr>
            <a:normAutofit/>
          </a:bodyPr>
          <a:lstStyle/>
          <a:p>
            <a:r>
              <a:rPr lang="zh-CN" altLang="en-US" dirty="0"/>
              <a:t>图形窗口的分割：</a:t>
            </a:r>
            <a:r>
              <a:rPr lang="en-US" altLang="zh-CN" dirty="0"/>
              <a:t>subplot</a:t>
            </a:r>
          </a:p>
          <a:p>
            <a:pPr indent="720000">
              <a:buNone/>
            </a:pPr>
            <a:r>
              <a:rPr lang="en-US" altLang="zh-CN" dirty="0">
                <a:solidFill>
                  <a:srgbClr val="0A10FE"/>
                </a:solidFill>
              </a:rPr>
              <a:t>subplot</a:t>
            </a:r>
            <a:r>
              <a:rPr lang="zh-CN" altLang="en-US" dirty="0">
                <a:solidFill>
                  <a:srgbClr val="0A10FE"/>
                </a:solidFill>
              </a:rPr>
              <a:t>函数的调用格式为：</a:t>
            </a:r>
            <a:r>
              <a:rPr lang="en-US" altLang="zh-CN" dirty="0">
                <a:solidFill>
                  <a:srgbClr val="0A10FE"/>
                </a:solidFill>
              </a:rPr>
              <a:t>subplot(</a:t>
            </a:r>
            <a:r>
              <a:rPr lang="en-US" altLang="zh-CN" dirty="0" err="1">
                <a:solidFill>
                  <a:srgbClr val="0A10FE"/>
                </a:solidFill>
              </a:rPr>
              <a:t>m,n,p</a:t>
            </a:r>
            <a:r>
              <a:rPr lang="en-US" altLang="zh-CN" dirty="0">
                <a:solidFill>
                  <a:srgbClr val="0A10FE"/>
                </a:solidFill>
              </a:rPr>
              <a:t>)</a:t>
            </a:r>
          </a:p>
          <a:p>
            <a:pPr indent="720000">
              <a:buNone/>
            </a:pPr>
            <a:r>
              <a:rPr lang="zh-CN" altLang="en-US" dirty="0"/>
              <a:t>该函数将当前图形窗口分成</a:t>
            </a:r>
            <a:r>
              <a:rPr lang="en-US" altLang="zh-CN" dirty="0" err="1"/>
              <a:t>m×n</a:t>
            </a:r>
            <a:r>
              <a:rPr lang="zh-CN" altLang="en-US" dirty="0"/>
              <a:t>个绘图区，即每行</a:t>
            </a:r>
            <a:r>
              <a:rPr lang="en-US" altLang="zh-CN" dirty="0"/>
              <a:t>n</a:t>
            </a:r>
            <a:r>
              <a:rPr lang="zh-CN" altLang="en-US" dirty="0"/>
              <a:t>个，共</a:t>
            </a:r>
            <a:r>
              <a:rPr lang="en-US" altLang="zh-CN" dirty="0"/>
              <a:t>m</a:t>
            </a:r>
            <a:r>
              <a:rPr lang="zh-CN" altLang="en-US" dirty="0"/>
              <a:t>行，区号按行优先编号，且选定第</a:t>
            </a:r>
            <a:r>
              <a:rPr lang="en-US" altLang="zh-CN" dirty="0"/>
              <a:t>p</a:t>
            </a:r>
            <a:r>
              <a:rPr lang="zh-CN" altLang="en-US" dirty="0"/>
              <a:t>个区为当前活动区。在每一个绘图区允许以不同的坐标系单独绘制图形。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例</a:t>
            </a:r>
            <a:r>
              <a:rPr lang="en-US" altLang="zh-CN" dirty="0">
                <a:solidFill>
                  <a:srgbClr val="FF0000"/>
                </a:solidFill>
              </a:rPr>
              <a:t>4-8  </a:t>
            </a:r>
            <a:r>
              <a:rPr lang="zh-CN" altLang="en-US" dirty="0"/>
              <a:t>在图形窗口中，以子图形式同时绘制多根曲线。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CBCC28-D742-56EE-E866-4EEF2C68F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3E9462-1ABA-43CD-3BE9-B544F2A91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367CCE-0D84-3D90-2C1D-EE8CF58F7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24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83E0BDA-CC5D-4408-4B64-3A7895BB9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696" y="3502096"/>
            <a:ext cx="3551916" cy="298314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1FE7B92-7987-385A-1DE2-70A298800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696" y="1196807"/>
            <a:ext cx="3590760" cy="2264358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DB8874EC-8374-30C5-B0A2-4421765A3833}"/>
              </a:ext>
            </a:extLst>
          </p:cNvPr>
          <p:cNvCxnSpPr/>
          <p:nvPr/>
        </p:nvCxnSpPr>
        <p:spPr>
          <a:xfrm>
            <a:off x="7147696" y="1571481"/>
            <a:ext cx="96703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780F043-98D7-A062-5E46-46EA33A96D9B}"/>
              </a:ext>
            </a:extLst>
          </p:cNvPr>
          <p:cNvCxnSpPr>
            <a:cxnSpLocks/>
          </p:cNvCxnSpPr>
          <p:nvPr/>
        </p:nvCxnSpPr>
        <p:spPr>
          <a:xfrm>
            <a:off x="7153411" y="1935249"/>
            <a:ext cx="112762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7F1D078-4916-E88D-A0F7-D2852AC22BC2}"/>
              </a:ext>
            </a:extLst>
          </p:cNvPr>
          <p:cNvCxnSpPr>
            <a:cxnSpLocks/>
          </p:cNvCxnSpPr>
          <p:nvPr/>
        </p:nvCxnSpPr>
        <p:spPr>
          <a:xfrm>
            <a:off x="7172461" y="2323040"/>
            <a:ext cx="112762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B47F243-A035-8771-12F9-1AF426B96AC4}"/>
              </a:ext>
            </a:extLst>
          </p:cNvPr>
          <p:cNvCxnSpPr>
            <a:cxnSpLocks/>
          </p:cNvCxnSpPr>
          <p:nvPr/>
        </p:nvCxnSpPr>
        <p:spPr>
          <a:xfrm>
            <a:off x="7172461" y="2693439"/>
            <a:ext cx="112762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FFDE8B32-4A98-DA0B-C5A4-96A4F38C0D1F}"/>
              </a:ext>
            </a:extLst>
          </p:cNvPr>
          <p:cNvCxnSpPr>
            <a:cxnSpLocks/>
          </p:cNvCxnSpPr>
          <p:nvPr/>
        </p:nvCxnSpPr>
        <p:spPr>
          <a:xfrm>
            <a:off x="7153411" y="3095394"/>
            <a:ext cx="58286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042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6449AA-95DD-5499-DEA2-A0C40E7C0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绘图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246B38-ED5A-555C-8734-A5FF38A70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09" y="1330430"/>
            <a:ext cx="10970714" cy="4892690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其他二维图形</a:t>
            </a:r>
            <a:endParaRPr lang="en-US" altLang="zh-CN" dirty="0"/>
          </a:p>
          <a:p>
            <a:pPr indent="720000">
              <a:buNone/>
            </a:pPr>
            <a:r>
              <a:rPr lang="zh-CN" altLang="en-US" dirty="0"/>
              <a:t>二维数据曲线图除采用直角坐标，还可采用对数坐标和极坐标。</a:t>
            </a:r>
            <a:endParaRPr lang="en-US" altLang="zh-CN" dirty="0"/>
          </a:p>
          <a:p>
            <a:pPr lvl="1"/>
            <a:r>
              <a:rPr lang="zh-CN" altLang="en-US" dirty="0"/>
              <a:t>对函数</a:t>
            </a:r>
            <a:r>
              <a:rPr lang="zh-CN" altLang="en-US" dirty="0">
                <a:solidFill>
                  <a:srgbClr val="FF0000"/>
                </a:solidFill>
              </a:rPr>
              <a:t>自适应采样的绘图</a:t>
            </a:r>
            <a:r>
              <a:rPr lang="zh-CN" altLang="en-US" dirty="0"/>
              <a:t>函数</a:t>
            </a:r>
            <a:endParaRPr lang="en-US" altLang="zh-CN" dirty="0"/>
          </a:p>
          <a:p>
            <a:pPr lvl="1">
              <a:buNone/>
            </a:pPr>
            <a:r>
              <a:rPr lang="en-US" altLang="zh-CN" dirty="0">
                <a:solidFill>
                  <a:srgbClr val="0A10FE"/>
                </a:solidFill>
              </a:rPr>
              <a:t>plot</a:t>
            </a:r>
            <a:r>
              <a:rPr lang="zh-CN" altLang="en-US" dirty="0">
                <a:solidFill>
                  <a:srgbClr val="0A10FE"/>
                </a:solidFill>
              </a:rPr>
              <a:t>函数</a:t>
            </a:r>
            <a:r>
              <a:rPr lang="zh-CN" altLang="en-US" dirty="0"/>
              <a:t>一般采用等间距采样绘制图形，</a:t>
            </a:r>
            <a:r>
              <a:rPr lang="zh-CN" altLang="en-US" dirty="0">
                <a:solidFill>
                  <a:srgbClr val="0A10FE"/>
                </a:solidFill>
              </a:rPr>
              <a:t>不利于高频函数的绘图</a:t>
            </a:r>
            <a:r>
              <a:rPr lang="zh-CN" altLang="en-US" dirty="0"/>
              <a:t>，因此对绘制函数值变化较快的函数图形时，可基于自适应采样的绘图函数</a:t>
            </a:r>
            <a:r>
              <a:rPr lang="en-US" altLang="zh-CN" dirty="0" err="1"/>
              <a:t>fplot</a:t>
            </a:r>
            <a:r>
              <a:rPr lang="zh-CN" altLang="en-US" dirty="0"/>
              <a:t>绘制这种函数图形。</a:t>
            </a:r>
            <a:endParaRPr lang="en-US" altLang="zh-CN" dirty="0"/>
          </a:p>
          <a:p>
            <a:pPr lvl="1">
              <a:buNone/>
            </a:pPr>
            <a:r>
              <a:rPr lang="en-US" altLang="zh-CN" dirty="0" err="1"/>
              <a:t>fplot</a:t>
            </a:r>
            <a:r>
              <a:rPr lang="zh-CN" altLang="en-US" dirty="0"/>
              <a:t>函数的调用格式为：</a:t>
            </a:r>
            <a:endParaRPr lang="en-US" altLang="zh-CN" dirty="0"/>
          </a:p>
          <a:p>
            <a:pPr lvl="1">
              <a:buNone/>
            </a:pPr>
            <a:r>
              <a:rPr lang="en-US" altLang="zh-CN" dirty="0" err="1">
                <a:solidFill>
                  <a:srgbClr val="0A10FE"/>
                </a:solidFill>
              </a:rPr>
              <a:t>fplot</a:t>
            </a:r>
            <a:r>
              <a:rPr lang="en-US" altLang="zh-CN" dirty="0">
                <a:solidFill>
                  <a:srgbClr val="0A10FE"/>
                </a:solidFill>
              </a:rPr>
              <a:t>(</a:t>
            </a:r>
            <a:r>
              <a:rPr lang="en-US" altLang="zh-CN" dirty="0" err="1">
                <a:solidFill>
                  <a:srgbClr val="0A10FE"/>
                </a:solidFill>
              </a:rPr>
              <a:t>fname,lims</a:t>
            </a:r>
            <a:r>
              <a:rPr lang="en-US" altLang="zh-CN" dirty="0">
                <a:solidFill>
                  <a:srgbClr val="0A10FE"/>
                </a:solidFill>
              </a:rPr>
              <a:t>,</a:t>
            </a:r>
            <a:r>
              <a:rPr lang="zh-CN" altLang="en-US" dirty="0">
                <a:solidFill>
                  <a:srgbClr val="0A10FE"/>
                </a:solidFill>
              </a:rPr>
              <a:t>选项</a:t>
            </a:r>
            <a:r>
              <a:rPr lang="en-US" altLang="zh-CN" dirty="0">
                <a:solidFill>
                  <a:srgbClr val="0A10FE"/>
                </a:solidFill>
              </a:rPr>
              <a:t>)</a:t>
            </a:r>
          </a:p>
          <a:p>
            <a:pPr lvl="1">
              <a:buNone/>
            </a:pPr>
            <a:r>
              <a:rPr lang="en-US" altLang="zh-CN" dirty="0">
                <a:solidFill>
                  <a:srgbClr val="0A10FE"/>
                </a:solidFill>
              </a:rPr>
              <a:t>    -- </a:t>
            </a:r>
            <a:r>
              <a:rPr lang="en-US" altLang="zh-CN" dirty="0" err="1">
                <a:solidFill>
                  <a:srgbClr val="0A10FE"/>
                </a:solidFill>
              </a:rPr>
              <a:t>fname</a:t>
            </a:r>
            <a:r>
              <a:rPr lang="zh-CN" altLang="en-US" dirty="0">
                <a:solidFill>
                  <a:srgbClr val="0A10FE"/>
                </a:solidFill>
              </a:rPr>
              <a:t>为函数名，字符串或函数句柄；</a:t>
            </a:r>
          </a:p>
          <a:p>
            <a:pPr lvl="1">
              <a:buNone/>
            </a:pPr>
            <a:r>
              <a:rPr lang="zh-CN" altLang="en-US" dirty="0">
                <a:solidFill>
                  <a:srgbClr val="0A10FE"/>
                </a:solidFill>
              </a:rPr>
              <a:t>    </a:t>
            </a:r>
            <a:r>
              <a:rPr lang="en-US" altLang="zh-CN" dirty="0">
                <a:solidFill>
                  <a:srgbClr val="0A10FE"/>
                </a:solidFill>
              </a:rPr>
              <a:t>-- </a:t>
            </a:r>
            <a:r>
              <a:rPr lang="en-US" altLang="zh-CN" dirty="0" err="1">
                <a:solidFill>
                  <a:srgbClr val="0A10FE"/>
                </a:solidFill>
              </a:rPr>
              <a:t>lims</a:t>
            </a:r>
            <a:r>
              <a:rPr lang="zh-CN" altLang="en-US" dirty="0">
                <a:solidFill>
                  <a:srgbClr val="0A10FE"/>
                </a:solidFill>
              </a:rPr>
              <a:t>为</a:t>
            </a:r>
            <a:r>
              <a:rPr lang="en-US" altLang="zh-CN" dirty="0" err="1">
                <a:solidFill>
                  <a:srgbClr val="0A10FE"/>
                </a:solidFill>
              </a:rPr>
              <a:t>x,y</a:t>
            </a:r>
            <a:r>
              <a:rPr lang="zh-CN" altLang="en-US" dirty="0">
                <a:solidFill>
                  <a:srgbClr val="0A10FE"/>
                </a:solidFill>
              </a:rPr>
              <a:t>的取值范围，</a:t>
            </a:r>
          </a:p>
          <a:p>
            <a:pPr lvl="1">
              <a:buNone/>
            </a:pPr>
            <a:r>
              <a:rPr lang="zh-CN" altLang="en-US" dirty="0">
                <a:solidFill>
                  <a:srgbClr val="0A10FE"/>
                </a:solidFill>
              </a:rPr>
              <a:t>    </a:t>
            </a:r>
            <a:r>
              <a:rPr lang="en-US" altLang="zh-CN" dirty="0">
                <a:solidFill>
                  <a:srgbClr val="0A10FE"/>
                </a:solidFill>
              </a:rPr>
              <a:t>-- </a:t>
            </a:r>
            <a:r>
              <a:rPr lang="zh-CN" altLang="en-US" dirty="0">
                <a:solidFill>
                  <a:srgbClr val="0A10FE"/>
                </a:solidFill>
              </a:rPr>
              <a:t>选项定义与</a:t>
            </a:r>
            <a:r>
              <a:rPr lang="en-US" altLang="zh-CN" dirty="0">
                <a:solidFill>
                  <a:srgbClr val="0A10FE"/>
                </a:solidFill>
              </a:rPr>
              <a:t>plot</a:t>
            </a:r>
            <a:r>
              <a:rPr lang="zh-CN" altLang="en-US" dirty="0">
                <a:solidFill>
                  <a:srgbClr val="0A10FE"/>
                </a:solidFill>
              </a:rPr>
              <a:t>函数相同。</a:t>
            </a:r>
            <a:endParaRPr lang="en-US" altLang="zh-CN" dirty="0">
              <a:solidFill>
                <a:srgbClr val="0A10FE"/>
              </a:solidFill>
            </a:endParaRP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2E355F-3AD3-B533-8DEE-E050DF3F7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E66189-6738-60E8-2AAC-F805D1D17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24E17D-3EB7-1838-9D40-425DF79CC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25</a:t>
            </a:fld>
            <a:r>
              <a:rPr lang="zh-CN" altLang="en-US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7879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6449AA-95DD-5499-DEA2-A0C40E7C0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绘图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246B38-ED5A-555C-8734-A5FF38A70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09" y="1330430"/>
            <a:ext cx="6839831" cy="4892690"/>
          </a:xfrm>
        </p:spPr>
        <p:txBody>
          <a:bodyPr>
            <a:normAutofit/>
          </a:bodyPr>
          <a:lstStyle/>
          <a:p>
            <a:r>
              <a:rPr lang="zh-CN" altLang="en-US" dirty="0"/>
              <a:t>其他二维图形</a:t>
            </a:r>
            <a:endParaRPr lang="en-US" altLang="zh-CN" dirty="0"/>
          </a:p>
          <a:p>
            <a:pPr lvl="1"/>
            <a:r>
              <a:rPr lang="zh-CN" altLang="en-US" dirty="0"/>
              <a:t>对函数</a:t>
            </a:r>
            <a:r>
              <a:rPr lang="zh-CN" altLang="en-US" dirty="0">
                <a:solidFill>
                  <a:srgbClr val="FF0000"/>
                </a:solidFill>
              </a:rPr>
              <a:t>自适应采样的绘图</a:t>
            </a:r>
            <a:r>
              <a:rPr lang="zh-CN" altLang="en-US" dirty="0"/>
              <a:t>函数</a:t>
            </a:r>
            <a:endParaRPr lang="en-US" altLang="zh-CN" dirty="0"/>
          </a:p>
          <a:p>
            <a:pPr lvl="1">
              <a:buNone/>
            </a:pPr>
            <a:r>
              <a:rPr lang="en-US" altLang="zh-CN" dirty="0"/>
              <a:t>% </a:t>
            </a:r>
            <a:r>
              <a:rPr lang="zh-CN" altLang="en-US" dirty="0"/>
              <a:t>自适应绘制正弦曲线</a:t>
            </a:r>
          </a:p>
          <a:p>
            <a:pPr lvl="1">
              <a:buNone/>
            </a:pPr>
            <a:r>
              <a:rPr lang="en-US" altLang="zh-CN" dirty="0"/>
              <a:t>subplot(211)</a:t>
            </a:r>
          </a:p>
          <a:p>
            <a:pPr lvl="1">
              <a:buNone/>
            </a:pPr>
            <a:r>
              <a:rPr lang="en-US" altLang="zh-CN" dirty="0">
                <a:solidFill>
                  <a:schemeClr val="accent6"/>
                </a:solidFill>
              </a:rPr>
              <a:t>%</a:t>
            </a:r>
            <a:r>
              <a:rPr lang="zh-CN" altLang="en-US" dirty="0">
                <a:solidFill>
                  <a:schemeClr val="accent6"/>
                </a:solidFill>
              </a:rPr>
              <a:t>单个函数的自适应绘图</a:t>
            </a:r>
          </a:p>
          <a:p>
            <a:pPr lvl="1">
              <a:buNone/>
            </a:pPr>
            <a:r>
              <a:rPr lang="en-US" altLang="zh-CN" dirty="0" err="1"/>
              <a:t>fplot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0A10FE"/>
                </a:solidFill>
              </a:rPr>
              <a:t>@(x)sin(x)</a:t>
            </a:r>
            <a:r>
              <a:rPr lang="en-US" altLang="zh-CN" dirty="0"/>
              <a:t>,[0,2*pi],'r-');        </a:t>
            </a:r>
          </a:p>
          <a:p>
            <a:pPr lvl="1">
              <a:buNone/>
            </a:pPr>
            <a:r>
              <a:rPr lang="en-US" altLang="zh-CN" dirty="0"/>
              <a:t>subplot(212)</a:t>
            </a:r>
          </a:p>
          <a:p>
            <a:pPr lvl="1">
              <a:buNone/>
            </a:pPr>
            <a:r>
              <a:rPr lang="en-US" altLang="zh-CN" dirty="0">
                <a:solidFill>
                  <a:schemeClr val="accent6"/>
                </a:solidFill>
              </a:rPr>
              <a:t>%</a:t>
            </a:r>
            <a:r>
              <a:rPr lang="zh-CN" altLang="en-US" dirty="0">
                <a:solidFill>
                  <a:schemeClr val="accent6"/>
                </a:solidFill>
              </a:rPr>
              <a:t>多个函数的自适应绘图</a:t>
            </a:r>
            <a:endParaRPr lang="en-US" altLang="zh-CN" dirty="0">
              <a:solidFill>
                <a:schemeClr val="accent6"/>
              </a:solidFill>
            </a:endParaRPr>
          </a:p>
          <a:p>
            <a:pPr lvl="1">
              <a:buNone/>
            </a:pPr>
            <a:r>
              <a:rPr lang="en-US" altLang="zh-CN" dirty="0" err="1"/>
              <a:t>fplot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FF0000"/>
                </a:solidFill>
              </a:rPr>
              <a:t>{</a:t>
            </a:r>
            <a:r>
              <a:rPr lang="en-US" altLang="zh-CN" dirty="0">
                <a:solidFill>
                  <a:srgbClr val="0A10FE"/>
                </a:solidFill>
              </a:rPr>
              <a:t>@(x)sin(x),@(x)cos(x)</a:t>
            </a:r>
            <a:r>
              <a:rPr lang="en-US" altLang="zh-CN" dirty="0">
                <a:solidFill>
                  <a:srgbClr val="FF0000"/>
                </a:solidFill>
              </a:rPr>
              <a:t>}</a:t>
            </a:r>
            <a:r>
              <a:rPr lang="en-US" altLang="zh-CN" dirty="0">
                <a:solidFill>
                  <a:srgbClr val="0A10FE"/>
                </a:solidFill>
              </a:rPr>
              <a:t>,[</a:t>
            </a:r>
            <a:r>
              <a:rPr lang="en-US" altLang="zh-CN" dirty="0"/>
              <a:t>0,2*pi],'b-’);</a:t>
            </a:r>
            <a:r>
              <a:rPr lang="zh-CN" altLang="en-US" dirty="0"/>
              <a:t>   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2E355F-3AD3-B533-8DEE-E050DF3F7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E66189-6738-60E8-2AAC-F805D1D17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24E17D-3EB7-1838-9D40-425DF79CC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26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CB1DCCC-51E8-0E60-D9C1-F9AE8519C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109" y="2033092"/>
            <a:ext cx="4385812" cy="349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920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66EE41-A049-861C-5879-772D962DD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绘图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710AA0-E758-C956-3680-B9A940841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例</a:t>
            </a:r>
            <a:r>
              <a:rPr lang="en-US" altLang="zh-CN" dirty="0">
                <a:solidFill>
                  <a:srgbClr val="FF0000"/>
                </a:solidFill>
              </a:rPr>
              <a:t>4-9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zh-CN" altLang="en-US" dirty="0"/>
              <a:t>用</a:t>
            </a:r>
            <a:r>
              <a:rPr lang="en-US" altLang="zh-CN" dirty="0" err="1"/>
              <a:t>fplot</a:t>
            </a:r>
            <a:r>
              <a:rPr lang="zh-CN" altLang="en-US" dirty="0"/>
              <a:t>函数绘制</a:t>
            </a:r>
            <a:r>
              <a:rPr lang="en-US" altLang="zh-CN" dirty="0"/>
              <a:t>f(x)=cos(tan(</a:t>
            </a:r>
            <a:r>
              <a:rPr lang="el-GR" altLang="zh-CN" dirty="0"/>
              <a:t>π</a:t>
            </a:r>
            <a:r>
              <a:rPr lang="en-US" altLang="zh-CN" dirty="0"/>
              <a:t>x))</a:t>
            </a:r>
            <a:r>
              <a:rPr lang="zh-CN" altLang="en-US" dirty="0"/>
              <a:t>的曲线。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figure('</a:t>
            </a:r>
            <a:r>
              <a:rPr lang="en-US" altLang="zh-CN" dirty="0" err="1"/>
              <a:t>color','w</a:t>
            </a:r>
            <a:r>
              <a:rPr lang="en-US" altLang="zh-CN" dirty="0"/>
              <a:t>’);</a:t>
            </a:r>
          </a:p>
          <a:p>
            <a:pPr>
              <a:buNone/>
            </a:pPr>
            <a:r>
              <a:rPr lang="en-US" altLang="zh-CN" dirty="0" err="1"/>
              <a:t>fplot</a:t>
            </a:r>
            <a:r>
              <a:rPr lang="en-US" altLang="zh-CN" dirty="0"/>
              <a:t>(@(x)cos(tan(pi*x)),…</a:t>
            </a:r>
          </a:p>
          <a:p>
            <a:pPr>
              <a:buNone/>
            </a:pPr>
            <a:r>
              <a:rPr lang="en-US" altLang="zh-CN" dirty="0"/>
              <a:t>[0,1],'k-',linewidth=1)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9D2C72-554F-5D7F-FC4E-69D1DAFA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A66C0D-4858-B701-4DFF-0D42084E3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0D603D-72CA-2A58-6270-2B7324A2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27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1CCD4F4-4C46-C2AA-5596-26F8A8433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620" y="1915678"/>
            <a:ext cx="5458571" cy="437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08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6449AA-95DD-5499-DEA2-A0C40E7C0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绘图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246B38-ED5A-555C-8734-A5FF38A70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09" y="1330430"/>
            <a:ext cx="11347501" cy="4892690"/>
          </a:xfrm>
        </p:spPr>
        <p:txBody>
          <a:bodyPr>
            <a:normAutofit/>
          </a:bodyPr>
          <a:lstStyle/>
          <a:p>
            <a:r>
              <a:rPr lang="zh-CN" altLang="en-US" dirty="0"/>
              <a:t>其他二维图形</a:t>
            </a:r>
            <a:endParaRPr lang="en-US" altLang="zh-CN" dirty="0"/>
          </a:p>
          <a:p>
            <a:pPr lvl="1"/>
            <a:r>
              <a:rPr lang="zh-CN" altLang="en-US" dirty="0"/>
              <a:t>其他坐标系下的二维数据曲线图</a:t>
            </a:r>
            <a:endParaRPr lang="en-US" altLang="zh-CN" dirty="0"/>
          </a:p>
          <a:p>
            <a:pPr lvl="1">
              <a:buNone/>
            </a:pPr>
            <a:r>
              <a:rPr lang="en-US" altLang="zh-CN" dirty="0"/>
              <a:t>1</a:t>
            </a:r>
            <a:r>
              <a:rPr lang="zh-CN" altLang="en-US" dirty="0"/>
              <a:t>）对数坐标图形</a:t>
            </a:r>
            <a:endParaRPr lang="en-US" altLang="zh-CN" dirty="0"/>
          </a:p>
          <a:p>
            <a:pPr lvl="1">
              <a:buNone/>
            </a:pPr>
            <a:r>
              <a:rPr lang="en-US" altLang="zh-CN" dirty="0"/>
              <a:t>MATLAB</a:t>
            </a:r>
            <a:r>
              <a:rPr lang="zh-CN" altLang="en-US" dirty="0"/>
              <a:t>提供了</a:t>
            </a:r>
            <a:r>
              <a:rPr lang="zh-CN" altLang="en-US" dirty="0">
                <a:solidFill>
                  <a:srgbClr val="FF0000"/>
                </a:solidFill>
              </a:rPr>
              <a:t>绘制对数和半对数坐标曲线</a:t>
            </a:r>
            <a:r>
              <a:rPr lang="zh-CN" altLang="en-US" dirty="0"/>
              <a:t>的函数，调用格式为：</a:t>
            </a:r>
            <a:endParaRPr lang="en-US" altLang="zh-CN" dirty="0"/>
          </a:p>
          <a:p>
            <a:pPr lvl="1">
              <a:buNone/>
            </a:pPr>
            <a:r>
              <a:rPr lang="en-US" altLang="zh-CN" sz="2400" dirty="0" err="1"/>
              <a:t>semilogx</a:t>
            </a:r>
            <a:r>
              <a:rPr lang="en-US" altLang="zh-CN" sz="2400" dirty="0"/>
              <a:t>(x1,y1,</a:t>
            </a:r>
            <a:r>
              <a:rPr lang="zh-CN" altLang="en-US" sz="2400" dirty="0"/>
              <a:t>选项</a:t>
            </a:r>
            <a:r>
              <a:rPr lang="en-US" altLang="zh-CN" sz="2400" dirty="0"/>
              <a:t>1,x2,y2,</a:t>
            </a:r>
            <a:r>
              <a:rPr lang="zh-CN" altLang="en-US" sz="2400" dirty="0"/>
              <a:t>选项</a:t>
            </a:r>
            <a:r>
              <a:rPr lang="en-US" altLang="zh-CN" sz="2400" dirty="0"/>
              <a:t>2,…) </a:t>
            </a:r>
            <a:r>
              <a:rPr lang="en-US" altLang="zh-CN" sz="2400" dirty="0">
                <a:solidFill>
                  <a:schemeClr val="accent6"/>
                </a:solidFill>
              </a:rPr>
              <a:t>% x</a:t>
            </a:r>
            <a:r>
              <a:rPr lang="zh-CN" altLang="en-US" sz="2400" dirty="0">
                <a:solidFill>
                  <a:schemeClr val="accent6"/>
                </a:solidFill>
              </a:rPr>
              <a:t>轴为对数刻度，</a:t>
            </a:r>
            <a:r>
              <a:rPr lang="en-US" altLang="zh-CN" sz="2400" dirty="0">
                <a:solidFill>
                  <a:schemeClr val="accent6"/>
                </a:solidFill>
              </a:rPr>
              <a:t>y</a:t>
            </a:r>
            <a:r>
              <a:rPr lang="zh-CN" altLang="en-US" sz="2400" dirty="0">
                <a:solidFill>
                  <a:schemeClr val="accent6"/>
                </a:solidFill>
              </a:rPr>
              <a:t>轴为线性刻度</a:t>
            </a:r>
            <a:endParaRPr lang="en-US" altLang="zh-CN" sz="2400" dirty="0">
              <a:solidFill>
                <a:schemeClr val="accent6"/>
              </a:solidFill>
            </a:endParaRPr>
          </a:p>
          <a:p>
            <a:pPr lvl="1">
              <a:buNone/>
            </a:pPr>
            <a:r>
              <a:rPr lang="en-US" altLang="zh-CN" sz="2400" dirty="0"/>
              <a:t>loglog(x1,y1,</a:t>
            </a:r>
            <a:r>
              <a:rPr lang="zh-CN" altLang="en-US" sz="2400" dirty="0"/>
              <a:t>选项</a:t>
            </a:r>
            <a:r>
              <a:rPr lang="en-US" altLang="zh-CN" sz="2400" dirty="0"/>
              <a:t>1,x2,y2,</a:t>
            </a:r>
            <a:r>
              <a:rPr lang="zh-CN" altLang="en-US" sz="2400" dirty="0"/>
              <a:t>选项</a:t>
            </a:r>
            <a:r>
              <a:rPr lang="en-US" altLang="zh-CN" sz="2400" dirty="0"/>
              <a:t>2,…)     </a:t>
            </a:r>
            <a:r>
              <a:rPr lang="en-US" altLang="zh-CN" sz="2400" dirty="0">
                <a:solidFill>
                  <a:schemeClr val="accent6"/>
                </a:solidFill>
              </a:rPr>
              <a:t>% </a:t>
            </a:r>
            <a:r>
              <a:rPr lang="en-US" altLang="zh-CN" sz="2400" dirty="0" err="1">
                <a:solidFill>
                  <a:schemeClr val="accent6"/>
                </a:solidFill>
              </a:rPr>
              <a:t>x,y</a:t>
            </a:r>
            <a:r>
              <a:rPr lang="zh-CN" altLang="en-US" sz="2400" dirty="0">
                <a:solidFill>
                  <a:schemeClr val="accent6"/>
                </a:solidFill>
              </a:rPr>
              <a:t>轴均为对数刻度</a:t>
            </a:r>
            <a:endParaRPr lang="en-US" altLang="zh-CN" sz="2400" dirty="0">
              <a:solidFill>
                <a:schemeClr val="accent6"/>
              </a:solidFill>
            </a:endParaRPr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2E355F-3AD3-B533-8DEE-E050DF3F7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E66189-6738-60E8-2AAC-F805D1D17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24E17D-3EB7-1838-9D40-425DF79CC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28</a:t>
            </a:fld>
            <a:r>
              <a:rPr lang="zh-CN" altLang="en-US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6004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0D6B61-AFA9-E88B-247B-A29CC0EA7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绘图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7FD820-C437-F651-8876-EFA7A3C1B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例</a:t>
            </a:r>
            <a:r>
              <a:rPr lang="en-US" altLang="zh-CN" dirty="0">
                <a:solidFill>
                  <a:srgbClr val="FF0000"/>
                </a:solidFill>
              </a:rPr>
              <a:t>4-10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zh-CN" altLang="en-US" dirty="0"/>
              <a:t>绘制</a:t>
            </a:r>
            <a:r>
              <a:rPr lang="en-US" altLang="zh-CN" sz="2800" dirty="0">
                <a:latin typeface="Times New Roman" panose="02020603050405020304" pitchFamily="18" charset="0"/>
              </a:rPr>
              <a:t>y=10x</a:t>
            </a:r>
            <a:r>
              <a:rPr lang="en-US" altLang="zh-CN" sz="2800" baseline="30000" dirty="0">
                <a:latin typeface="Times New Roman" panose="02020603050405020304" pitchFamily="18" charset="0"/>
              </a:rPr>
              <a:t>2</a:t>
            </a:r>
            <a:r>
              <a:rPr lang="zh-CN" altLang="en-US" dirty="0"/>
              <a:t>的对数坐标图并与直角线性坐标图进行比较。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E78FDE-A4A7-E4EC-803B-C61E91DC1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2DCB44-9E30-B616-7892-C2F393F45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C45394-3854-DA15-4DA3-87052344C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29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9F20F34-E794-DC35-DD99-7FFD1F28D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333" y="2361985"/>
            <a:ext cx="5117338" cy="41239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358EEBB-DE71-6293-E5B2-EACC9A84A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87" y="1987171"/>
            <a:ext cx="2540516" cy="24904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DF331C5-97F5-898B-F511-5BF3E4D76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999" y="1987172"/>
            <a:ext cx="3464119" cy="24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41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9B53B-E6F5-BBCD-B374-E0B4DE86E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绘图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DFC43F-3DE8-F17E-3BDD-DAACF9218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二维数据曲线图</a:t>
            </a:r>
            <a:endParaRPr lang="en-US" altLang="zh-CN" dirty="0"/>
          </a:p>
          <a:p>
            <a:pPr lvl="1"/>
            <a:r>
              <a:rPr lang="zh-CN" altLang="en-US" dirty="0"/>
              <a:t>绘制单根二维曲线</a:t>
            </a:r>
            <a:endParaRPr lang="en-US" altLang="zh-CN" dirty="0"/>
          </a:p>
          <a:p>
            <a:pPr lvl="1" indent="720000">
              <a:buNone/>
            </a:pPr>
            <a:r>
              <a:rPr lang="en-US" altLang="zh-CN" dirty="0"/>
              <a:t>plot</a:t>
            </a:r>
            <a:r>
              <a:rPr lang="zh-CN" altLang="en-US" dirty="0"/>
              <a:t>函数的基本调用格式为：</a:t>
            </a:r>
          </a:p>
          <a:p>
            <a:pPr lvl="1" indent="720000">
              <a:buNone/>
            </a:pPr>
            <a:r>
              <a:rPr lang="en-US" altLang="zh-CN" dirty="0"/>
              <a:t>plot(</a:t>
            </a:r>
            <a:r>
              <a:rPr lang="en-US" altLang="zh-CN" dirty="0" err="1"/>
              <a:t>x,y</a:t>
            </a:r>
            <a:r>
              <a:rPr lang="en-US" altLang="zh-CN" dirty="0"/>
              <a:t>)    </a:t>
            </a:r>
            <a:r>
              <a:rPr lang="en-US" altLang="zh-CN" dirty="0">
                <a:solidFill>
                  <a:schemeClr val="accent6"/>
                </a:solidFill>
              </a:rPr>
              <a:t>% </a:t>
            </a:r>
            <a:r>
              <a:rPr lang="zh-CN" altLang="en-US" dirty="0">
                <a:solidFill>
                  <a:schemeClr val="accent6"/>
                </a:solidFill>
              </a:rPr>
              <a:t>描点画图</a:t>
            </a:r>
          </a:p>
          <a:p>
            <a:pPr lvl="1" indent="720000">
              <a:buNone/>
            </a:pPr>
            <a:r>
              <a:rPr lang="zh-CN" altLang="en-US" dirty="0"/>
              <a:t>其中，</a:t>
            </a:r>
            <a:r>
              <a:rPr lang="en-US" altLang="zh-CN" dirty="0"/>
              <a:t>x</a:t>
            </a:r>
            <a:r>
              <a:rPr lang="zh-CN" altLang="en-US" dirty="0"/>
              <a:t>和</a:t>
            </a:r>
            <a:r>
              <a:rPr lang="en-US" altLang="zh-CN" dirty="0"/>
              <a:t>y</a:t>
            </a:r>
            <a:r>
              <a:rPr lang="zh-CN" altLang="en-US" dirty="0"/>
              <a:t>为长度相同的向量，分别存储</a:t>
            </a:r>
            <a:r>
              <a:rPr lang="en-US" altLang="zh-CN" dirty="0"/>
              <a:t>x</a:t>
            </a:r>
            <a:r>
              <a:rPr lang="zh-CN" altLang="en-US" dirty="0"/>
              <a:t>和</a:t>
            </a:r>
            <a:r>
              <a:rPr lang="en-US" altLang="zh-CN" dirty="0"/>
              <a:t>y</a:t>
            </a:r>
            <a:r>
              <a:rPr lang="zh-CN" altLang="en-US" dirty="0"/>
              <a:t>坐标数据。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FA2AF7-3333-4B2C-E6AF-7C4D12C91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410F77-3BB0-34B0-08E7-560465616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11A3FA-86C1-9A69-1553-67A046F6A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3</a:t>
            </a:fld>
            <a:r>
              <a:rPr lang="zh-CN" altLang="en-US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04214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38FF9DCD-B4DC-481E-EA77-595F3585A3F3}"/>
              </a:ext>
            </a:extLst>
          </p:cNvPr>
          <p:cNvSpPr/>
          <p:nvPr/>
        </p:nvSpPr>
        <p:spPr>
          <a:xfrm>
            <a:off x="7728748" y="1213073"/>
            <a:ext cx="4114800" cy="507666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6449AA-95DD-5499-DEA2-A0C40E7C0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绘图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246B38-ED5A-555C-8734-A5FF38A70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10" y="1330430"/>
            <a:ext cx="7083364" cy="4892690"/>
          </a:xfrm>
        </p:spPr>
        <p:txBody>
          <a:bodyPr>
            <a:normAutofit/>
          </a:bodyPr>
          <a:lstStyle/>
          <a:p>
            <a:r>
              <a:rPr lang="zh-CN" altLang="en-US" dirty="0"/>
              <a:t>其他二维图形</a:t>
            </a:r>
            <a:endParaRPr lang="en-US" altLang="zh-CN" dirty="0"/>
          </a:p>
          <a:p>
            <a:pPr lvl="1"/>
            <a:r>
              <a:rPr lang="zh-CN" altLang="en-US" dirty="0"/>
              <a:t>其他坐标系下的二维数据曲线图</a:t>
            </a:r>
            <a:endParaRPr lang="en-US" altLang="zh-CN" dirty="0"/>
          </a:p>
          <a:p>
            <a:pPr lvl="1">
              <a:buNone/>
            </a:pPr>
            <a:r>
              <a:rPr lang="en-US" altLang="zh-CN" dirty="0"/>
              <a:t>2</a:t>
            </a:r>
            <a:r>
              <a:rPr lang="zh-CN" altLang="en-US" dirty="0"/>
              <a:t>）极坐标图</a:t>
            </a:r>
            <a:endParaRPr lang="en-US" altLang="zh-CN" dirty="0"/>
          </a:p>
          <a:p>
            <a:pPr lvl="1">
              <a:buNone/>
            </a:pPr>
            <a:r>
              <a:rPr lang="en-US" altLang="zh-CN" dirty="0"/>
              <a:t>polar</a:t>
            </a:r>
            <a:r>
              <a:rPr lang="zh-CN" altLang="en-US" dirty="0"/>
              <a:t>函数用来绘制极坐标图，其调用格式为：</a:t>
            </a:r>
            <a:endParaRPr lang="en-US" altLang="zh-CN" dirty="0"/>
          </a:p>
          <a:p>
            <a:pPr lvl="1">
              <a:buNone/>
            </a:pPr>
            <a:r>
              <a:rPr lang="en-US" altLang="zh-CN" dirty="0"/>
              <a:t>polar(</a:t>
            </a:r>
            <a:r>
              <a:rPr lang="en-US" altLang="zh-CN" dirty="0" err="1"/>
              <a:t>theta,rho</a:t>
            </a:r>
            <a:r>
              <a:rPr lang="en-US" altLang="zh-CN" dirty="0"/>
              <a:t>,</a:t>
            </a:r>
            <a:r>
              <a:rPr lang="zh-CN" altLang="en-US" dirty="0"/>
              <a:t>选项</a:t>
            </a:r>
            <a:r>
              <a:rPr lang="en-US" altLang="zh-CN" dirty="0"/>
              <a:t>)</a:t>
            </a:r>
          </a:p>
          <a:p>
            <a:pPr lvl="1">
              <a:buNone/>
            </a:pPr>
            <a:r>
              <a:rPr lang="zh-CN" altLang="en-US" dirty="0"/>
              <a:t>其中，</a:t>
            </a:r>
            <a:r>
              <a:rPr lang="en-US" altLang="zh-CN" dirty="0"/>
              <a:t>theta</a:t>
            </a:r>
            <a:r>
              <a:rPr lang="zh-CN" altLang="en-US" dirty="0"/>
              <a:t>为极坐标极角，</a:t>
            </a:r>
            <a:r>
              <a:rPr lang="en-US" altLang="zh-CN" dirty="0"/>
              <a:t>rho</a:t>
            </a:r>
            <a:r>
              <a:rPr lang="zh-CN" altLang="en-US" dirty="0"/>
              <a:t>为极坐标矢径，选项的内容与</a:t>
            </a:r>
            <a:r>
              <a:rPr lang="en-US" altLang="zh-CN" dirty="0"/>
              <a:t>plot</a:t>
            </a:r>
            <a:r>
              <a:rPr lang="zh-CN" altLang="en-US" dirty="0"/>
              <a:t>函数相似。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例</a:t>
            </a:r>
            <a:r>
              <a:rPr lang="en-US" altLang="zh-CN" dirty="0">
                <a:solidFill>
                  <a:srgbClr val="FF0000"/>
                </a:solidFill>
              </a:rPr>
              <a:t>4-11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zh-CN" altLang="en-US" dirty="0"/>
              <a:t>绘制</a:t>
            </a:r>
            <a:r>
              <a:rPr lang="en-US" altLang="zh-CN" dirty="0"/>
              <a:t>r=sin(t)cos(t)</a:t>
            </a:r>
            <a:r>
              <a:rPr lang="zh-CN" altLang="en-US" dirty="0"/>
              <a:t>的极坐标图，并标记数据点。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2E355F-3AD3-B533-8DEE-E050DF3F7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E66189-6738-60E8-2AAC-F805D1D17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24E17D-3EB7-1838-9D40-425DF79CC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30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F10E4D9-560D-B565-42F8-AF223BBE9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9614" y="1278763"/>
            <a:ext cx="2755300" cy="12568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DDFF030-D202-3EC8-DDDC-DC1C193C0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4892" y="2514962"/>
            <a:ext cx="3717343" cy="368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0882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6449AA-95DD-5499-DEA2-A0C40E7C0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绘图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246B38-ED5A-555C-8734-A5FF38A70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09" y="1330430"/>
            <a:ext cx="10759343" cy="4892690"/>
          </a:xfrm>
        </p:spPr>
        <p:txBody>
          <a:bodyPr>
            <a:normAutofit/>
          </a:bodyPr>
          <a:lstStyle/>
          <a:p>
            <a:pPr lvl="1"/>
            <a:r>
              <a:rPr lang="zh-CN" altLang="en-US" dirty="0"/>
              <a:t>二维统计分析图</a:t>
            </a:r>
            <a:endParaRPr lang="en-US" altLang="zh-CN" dirty="0"/>
          </a:p>
          <a:p>
            <a:pPr>
              <a:buNone/>
            </a:pPr>
            <a:r>
              <a:rPr lang="zh-CN" altLang="en-US" dirty="0"/>
              <a:t>     在</a:t>
            </a:r>
            <a:r>
              <a:rPr lang="en-US" altLang="zh-CN" dirty="0"/>
              <a:t>MATLAB</a:t>
            </a:r>
            <a:r>
              <a:rPr lang="zh-CN" altLang="en-US" dirty="0"/>
              <a:t>中，二维统计分析图形很多，常见的有</a:t>
            </a:r>
            <a:r>
              <a:rPr lang="zh-CN" altLang="en-US" dirty="0">
                <a:solidFill>
                  <a:srgbClr val="0A10FE"/>
                </a:solidFill>
              </a:rPr>
              <a:t>条形图、阶梯图、杆图和填充图</a:t>
            </a:r>
            <a:r>
              <a:rPr lang="zh-CN" altLang="en-US" dirty="0"/>
              <a:t>等。</a:t>
            </a:r>
            <a:endParaRPr lang="en-US" altLang="zh-CN" dirty="0"/>
          </a:p>
          <a:p>
            <a:pPr lvl="1">
              <a:buNone/>
            </a:pPr>
            <a:r>
              <a:rPr lang="zh-CN" altLang="en-US" dirty="0"/>
              <a:t>所采用的函数分别是：</a:t>
            </a:r>
          </a:p>
          <a:p>
            <a:pPr lvl="1">
              <a:buNone/>
            </a:pPr>
            <a:r>
              <a:rPr lang="en-US" altLang="zh-CN" dirty="0"/>
              <a:t>bar(</a:t>
            </a:r>
            <a:r>
              <a:rPr lang="en-US" altLang="zh-CN" dirty="0" err="1"/>
              <a:t>x,y</a:t>
            </a:r>
            <a:r>
              <a:rPr lang="en-US" altLang="zh-CN" dirty="0"/>
              <a:t>,</a:t>
            </a:r>
            <a:r>
              <a:rPr lang="zh-CN" altLang="en-US" dirty="0"/>
              <a:t>选项</a:t>
            </a:r>
            <a:r>
              <a:rPr lang="en-US" altLang="zh-CN" dirty="0"/>
              <a:t>)</a:t>
            </a:r>
          </a:p>
          <a:p>
            <a:pPr lvl="1">
              <a:buNone/>
            </a:pPr>
            <a:r>
              <a:rPr lang="en-US" altLang="zh-CN" dirty="0"/>
              <a:t>stairs(</a:t>
            </a:r>
            <a:r>
              <a:rPr lang="en-US" altLang="zh-CN" dirty="0" err="1"/>
              <a:t>x,y</a:t>
            </a:r>
            <a:r>
              <a:rPr lang="en-US" altLang="zh-CN" dirty="0"/>
              <a:t>,</a:t>
            </a:r>
            <a:r>
              <a:rPr lang="zh-CN" altLang="en-US" dirty="0"/>
              <a:t>选项</a:t>
            </a:r>
            <a:r>
              <a:rPr lang="en-US" altLang="zh-CN" dirty="0"/>
              <a:t>)</a:t>
            </a:r>
          </a:p>
          <a:p>
            <a:pPr lvl="1">
              <a:buNone/>
            </a:pPr>
            <a:r>
              <a:rPr lang="en-US" altLang="zh-CN" dirty="0"/>
              <a:t>stem(</a:t>
            </a:r>
            <a:r>
              <a:rPr lang="en-US" altLang="zh-CN" dirty="0" err="1"/>
              <a:t>x,y</a:t>
            </a:r>
            <a:r>
              <a:rPr lang="en-US" altLang="zh-CN" dirty="0"/>
              <a:t>,</a:t>
            </a:r>
            <a:r>
              <a:rPr lang="zh-CN" altLang="en-US" dirty="0"/>
              <a:t>选项</a:t>
            </a:r>
            <a:r>
              <a:rPr lang="en-US" altLang="zh-CN" dirty="0"/>
              <a:t>)</a:t>
            </a:r>
          </a:p>
          <a:p>
            <a:pPr lvl="1">
              <a:buNone/>
            </a:pPr>
            <a:r>
              <a:rPr lang="en-US" altLang="zh-CN" dirty="0"/>
              <a:t>fill(x1,y1,</a:t>
            </a:r>
            <a:r>
              <a:rPr lang="zh-CN" altLang="en-US" dirty="0"/>
              <a:t>选项</a:t>
            </a:r>
            <a:r>
              <a:rPr lang="en-US" altLang="zh-CN" dirty="0"/>
              <a:t>1,x2,y2,</a:t>
            </a:r>
            <a:r>
              <a:rPr lang="zh-CN" altLang="en-US" dirty="0"/>
              <a:t>选项</a:t>
            </a:r>
            <a:r>
              <a:rPr lang="en-US" altLang="zh-CN" dirty="0"/>
              <a:t>2,…)      </a:t>
            </a:r>
          </a:p>
          <a:p>
            <a:pPr lvl="1">
              <a:buNone/>
            </a:pPr>
            <a:r>
              <a:rPr lang="en-US" altLang="zh-CN" dirty="0">
                <a:solidFill>
                  <a:schemeClr val="accent6"/>
                </a:solidFill>
              </a:rPr>
              <a:t>% </a:t>
            </a:r>
            <a:r>
              <a:rPr lang="zh-CN" altLang="en-US" dirty="0">
                <a:solidFill>
                  <a:schemeClr val="accent6"/>
                </a:solidFill>
              </a:rPr>
              <a:t>如图形不封闭，则自动首尾相连</a:t>
            </a:r>
            <a:endParaRPr lang="en-US" altLang="zh-CN" dirty="0">
              <a:solidFill>
                <a:schemeClr val="accent6"/>
              </a:solidFill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2E355F-3AD3-B533-8DEE-E050DF3F7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E66189-6738-60E8-2AAC-F805D1D17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24E17D-3EB7-1838-9D40-425DF79CC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31</a:t>
            </a:fld>
            <a:r>
              <a:rPr lang="zh-CN" altLang="en-US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22457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D7A3E2-E74C-3CC0-CDA8-6C513052B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绘图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6B578C-5862-5A29-E90A-5B4166E32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例</a:t>
            </a:r>
            <a:r>
              <a:rPr lang="en-US" altLang="zh-CN" dirty="0">
                <a:solidFill>
                  <a:srgbClr val="FF0000"/>
                </a:solidFill>
              </a:rPr>
              <a:t>4-12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zh-CN" altLang="en-US" dirty="0"/>
              <a:t>分别以条形图、阶梯图、杆图和填充图形式绘制曲线</a:t>
            </a:r>
            <a:r>
              <a:rPr lang="en-US" altLang="zh-CN" dirty="0"/>
              <a:t>y=2sin(x)</a:t>
            </a:r>
            <a:r>
              <a:rPr lang="zh-CN" altLang="en-US" dirty="0"/>
              <a:t>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309480-6EBD-010E-D6C4-F2BAB59F7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531025-A5E4-AF31-F71D-30E539DA6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063EE6-9E38-F325-9D79-EC392104E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32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BA00DF1-894F-D3CE-E674-56194E0F5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670" y="2318992"/>
            <a:ext cx="4134916" cy="345694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0677114-2F26-DA9B-B97F-4AA7785BC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15252"/>
            <a:ext cx="2998432" cy="25830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339F394-1944-5A8E-ECD4-419AC25E5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091" y="2815252"/>
            <a:ext cx="3136579" cy="258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0464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731B9B-5FA8-887C-3A04-62C05970A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绘图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B4A84F-4877-DFC6-2A01-9CFC2A86D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09" y="1330430"/>
            <a:ext cx="5663517" cy="4892690"/>
          </a:xfrm>
        </p:spPr>
        <p:txBody>
          <a:bodyPr/>
          <a:lstStyle/>
          <a:p>
            <a:pPr indent="720000">
              <a:buNone/>
            </a:pPr>
            <a:r>
              <a:rPr lang="en-US" altLang="zh-CN" dirty="0"/>
              <a:t>MATLAB</a:t>
            </a:r>
            <a:r>
              <a:rPr lang="zh-CN" altLang="en-US" dirty="0"/>
              <a:t>提供的统计分析绘图函数还有很多，例如，用来表示各元素占总和的</a:t>
            </a:r>
            <a:r>
              <a:rPr lang="zh-CN" altLang="en-US" dirty="0">
                <a:solidFill>
                  <a:srgbClr val="0A10FE"/>
                </a:solidFill>
              </a:rPr>
              <a:t>百分比的饼图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0A10FE"/>
                </a:solidFill>
              </a:rPr>
              <a:t>复数的相量图</a:t>
            </a:r>
            <a:r>
              <a:rPr lang="zh-CN" altLang="en-US" dirty="0"/>
              <a:t>等。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例</a:t>
            </a:r>
            <a:r>
              <a:rPr lang="en-US" altLang="zh-CN" dirty="0">
                <a:solidFill>
                  <a:srgbClr val="FF0000"/>
                </a:solidFill>
              </a:rPr>
              <a:t>4-13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zh-CN" altLang="en-US" dirty="0"/>
              <a:t>绘制图形：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1</a:t>
            </a:r>
            <a:r>
              <a:rPr lang="zh-CN" altLang="en-US" dirty="0"/>
              <a:t>）某企业全年各季度的产值</a:t>
            </a:r>
            <a:r>
              <a:rPr lang="en-US" altLang="zh-CN" dirty="0"/>
              <a:t>(</a:t>
            </a:r>
            <a:r>
              <a:rPr lang="zh-CN" altLang="en-US" dirty="0"/>
              <a:t>单位：万元</a:t>
            </a:r>
            <a:r>
              <a:rPr lang="en-US" altLang="zh-CN" dirty="0"/>
              <a:t>)</a:t>
            </a:r>
            <a:r>
              <a:rPr lang="zh-CN" altLang="en-US" dirty="0"/>
              <a:t>分别为 </a:t>
            </a:r>
            <a:r>
              <a:rPr lang="en-US" altLang="zh-CN" dirty="0"/>
              <a:t>2347, 1827, 2043, 3025</a:t>
            </a:r>
            <a:r>
              <a:rPr lang="zh-CN" altLang="en-US" dirty="0"/>
              <a:t>，试用饼图作统计分析。</a:t>
            </a:r>
          </a:p>
          <a:p>
            <a:pPr>
              <a:buNone/>
            </a:pPr>
            <a:r>
              <a:rPr lang="en-US" altLang="zh-CN" dirty="0"/>
              <a:t>2</a:t>
            </a:r>
            <a:r>
              <a:rPr lang="zh-CN" altLang="en-US" dirty="0"/>
              <a:t>）绘制复数的相量图：</a:t>
            </a:r>
            <a:r>
              <a:rPr lang="en-US" altLang="zh-CN" dirty="0"/>
              <a:t>7+2.9i</a:t>
            </a:r>
            <a:r>
              <a:rPr lang="zh-CN" altLang="en-US" dirty="0"/>
              <a:t>、</a:t>
            </a:r>
            <a:r>
              <a:rPr lang="en-US" altLang="zh-CN" dirty="0"/>
              <a:t>2-3i</a:t>
            </a:r>
            <a:r>
              <a:rPr lang="zh-CN" altLang="en-US" dirty="0"/>
              <a:t>和</a:t>
            </a:r>
            <a:r>
              <a:rPr lang="en-US" altLang="zh-CN" dirty="0"/>
              <a:t>-1.5-6i</a:t>
            </a:r>
            <a:r>
              <a:rPr lang="zh-CN" altLang="en-US" dirty="0"/>
              <a:t>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92718B-79A8-2109-ACD0-402B02BD2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7533C7-317E-5805-8973-6A3983F18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6BDE3D-CD5B-87BE-DFF9-D4407F019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33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BD51406-DC33-F490-6EA0-5F314A2CE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193" y="3611650"/>
            <a:ext cx="5379593" cy="28138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82F275F-10AA-AED1-31A4-6230FA606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277" y="1200873"/>
            <a:ext cx="5425509" cy="241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301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E42A90-A762-6F77-37B2-20A3C1DB0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绘图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F06A67-108A-752B-CA5B-2DE3A4AD5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三维图形</a:t>
            </a:r>
            <a:endParaRPr lang="en-US" altLang="zh-CN" dirty="0"/>
          </a:p>
          <a:p>
            <a:pPr lvl="1"/>
            <a:r>
              <a:rPr lang="zh-CN" altLang="en-US" dirty="0"/>
              <a:t>三维曲线</a:t>
            </a:r>
            <a:endParaRPr lang="en-US" altLang="zh-CN" dirty="0"/>
          </a:p>
          <a:p>
            <a:pPr lvl="1">
              <a:buNone/>
            </a:pPr>
            <a:r>
              <a:rPr lang="en-US" altLang="zh-CN" dirty="0"/>
              <a:t>plot3</a:t>
            </a:r>
            <a:r>
              <a:rPr lang="zh-CN" altLang="en-US" dirty="0"/>
              <a:t>函数与</a:t>
            </a:r>
            <a:r>
              <a:rPr lang="en-US" altLang="zh-CN" dirty="0"/>
              <a:t>plot</a:t>
            </a:r>
            <a:r>
              <a:rPr lang="zh-CN" altLang="en-US" dirty="0"/>
              <a:t>函数用法十分相似，其调用格式为：</a:t>
            </a:r>
            <a:endParaRPr lang="en-US" altLang="zh-CN" dirty="0"/>
          </a:p>
          <a:p>
            <a:pPr lvl="1">
              <a:buNone/>
            </a:pPr>
            <a:r>
              <a:rPr lang="en-US" altLang="zh-CN" dirty="0">
                <a:solidFill>
                  <a:srgbClr val="0A10FE"/>
                </a:solidFill>
              </a:rPr>
              <a:t>plot3(x1,y1,z1,</a:t>
            </a:r>
            <a:r>
              <a:rPr lang="zh-CN" altLang="en-US" dirty="0">
                <a:solidFill>
                  <a:srgbClr val="0A10FE"/>
                </a:solidFill>
              </a:rPr>
              <a:t>选项</a:t>
            </a:r>
            <a:r>
              <a:rPr lang="en-US" altLang="zh-CN" dirty="0">
                <a:solidFill>
                  <a:srgbClr val="0A10FE"/>
                </a:solidFill>
              </a:rPr>
              <a:t>1,x2,y2,z2,</a:t>
            </a:r>
            <a:r>
              <a:rPr lang="zh-CN" altLang="en-US" dirty="0">
                <a:solidFill>
                  <a:srgbClr val="0A10FE"/>
                </a:solidFill>
              </a:rPr>
              <a:t>选项</a:t>
            </a:r>
            <a:r>
              <a:rPr lang="en-US" altLang="zh-CN" dirty="0">
                <a:solidFill>
                  <a:srgbClr val="0A10FE"/>
                </a:solidFill>
              </a:rPr>
              <a:t>2,…,</a:t>
            </a:r>
            <a:r>
              <a:rPr lang="en-US" altLang="zh-CN" dirty="0" err="1">
                <a:solidFill>
                  <a:srgbClr val="0A10FE"/>
                </a:solidFill>
              </a:rPr>
              <a:t>xn,yn,zn</a:t>
            </a:r>
            <a:r>
              <a:rPr lang="en-US" altLang="zh-CN" dirty="0">
                <a:solidFill>
                  <a:srgbClr val="0A10FE"/>
                </a:solidFill>
              </a:rPr>
              <a:t>,</a:t>
            </a:r>
            <a:r>
              <a:rPr lang="zh-CN" altLang="en-US" dirty="0">
                <a:solidFill>
                  <a:srgbClr val="0A10FE"/>
                </a:solidFill>
              </a:rPr>
              <a:t>选项</a:t>
            </a:r>
            <a:r>
              <a:rPr lang="en-US" altLang="zh-CN" dirty="0">
                <a:solidFill>
                  <a:srgbClr val="0A10FE"/>
                </a:solidFill>
              </a:rPr>
              <a:t>n) </a:t>
            </a:r>
          </a:p>
          <a:p>
            <a:pPr lvl="1">
              <a:buNone/>
            </a:pPr>
            <a:r>
              <a:rPr lang="zh-CN" altLang="en-US" dirty="0"/>
              <a:t>其中每一组</a:t>
            </a:r>
            <a:r>
              <a:rPr lang="en-US" altLang="zh-CN" dirty="0" err="1"/>
              <a:t>x,y,z</a:t>
            </a:r>
            <a:r>
              <a:rPr lang="zh-CN" altLang="en-US" dirty="0"/>
              <a:t>组成一组曲线的坐标参数，选项的定义和</a:t>
            </a:r>
            <a:r>
              <a:rPr lang="en-US" altLang="zh-CN" dirty="0"/>
              <a:t>plot</a:t>
            </a:r>
            <a:r>
              <a:rPr lang="zh-CN" altLang="en-US" dirty="0"/>
              <a:t>函数相同。</a:t>
            </a:r>
          </a:p>
          <a:p>
            <a:pPr lvl="1">
              <a:buNone/>
            </a:pPr>
            <a:r>
              <a:rPr lang="zh-CN" altLang="en-US" dirty="0"/>
              <a:t>当</a:t>
            </a:r>
            <a:r>
              <a:rPr lang="en-US" altLang="zh-CN" dirty="0" err="1"/>
              <a:t>x,y,z</a:t>
            </a:r>
            <a:r>
              <a:rPr lang="zh-CN" altLang="en-US" dirty="0"/>
              <a:t>是同维向量时，则</a:t>
            </a:r>
            <a:r>
              <a:rPr lang="en-US" altLang="zh-CN" dirty="0" err="1"/>
              <a:t>x,y,z</a:t>
            </a:r>
            <a:r>
              <a:rPr lang="en-US" altLang="zh-CN" dirty="0"/>
              <a:t> </a:t>
            </a:r>
            <a:r>
              <a:rPr lang="zh-CN" altLang="en-US" dirty="0"/>
              <a:t>对应元素构成一条三维曲线。</a:t>
            </a:r>
          </a:p>
          <a:p>
            <a:pPr lvl="1">
              <a:buNone/>
            </a:pPr>
            <a:r>
              <a:rPr lang="zh-CN" altLang="en-US" dirty="0"/>
              <a:t>当</a:t>
            </a:r>
            <a:r>
              <a:rPr lang="en-US" altLang="zh-CN" dirty="0" err="1"/>
              <a:t>x,y,z</a:t>
            </a:r>
            <a:r>
              <a:rPr lang="zh-CN" altLang="en-US" dirty="0"/>
              <a:t>是同维矩阵时，则以</a:t>
            </a:r>
            <a:r>
              <a:rPr lang="en-US" altLang="zh-CN" dirty="0" err="1"/>
              <a:t>x,y,z</a:t>
            </a:r>
            <a:r>
              <a:rPr lang="zh-CN" altLang="en-US" dirty="0">
                <a:solidFill>
                  <a:srgbClr val="0A10FE"/>
                </a:solidFill>
              </a:rPr>
              <a:t>对应列</a:t>
            </a:r>
            <a:r>
              <a:rPr lang="zh-CN" altLang="en-US" dirty="0"/>
              <a:t>元素绘制三维曲线，</a:t>
            </a:r>
            <a:r>
              <a:rPr lang="zh-CN" altLang="en-US" dirty="0">
                <a:solidFill>
                  <a:srgbClr val="0A10FE"/>
                </a:solidFill>
              </a:rPr>
              <a:t>曲线条数等于矩阵列数。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59B080-0F49-0F84-2B32-E166F33F7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7B8EE1-559A-C4A4-1D3C-8633FFB66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C311AB-59B6-DC25-FE58-42972C5AD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34</a:t>
            </a:fld>
            <a:r>
              <a:rPr lang="zh-CN" altLang="en-US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61859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A59231-EE8E-A968-0DAF-420E8250D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绘图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4E1478-F797-8A38-E696-0114A19C0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例 </a:t>
            </a:r>
            <a:r>
              <a:rPr lang="en-US" altLang="zh-CN" dirty="0">
                <a:solidFill>
                  <a:srgbClr val="FF0000"/>
                </a:solidFill>
              </a:rPr>
              <a:t>4-14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zh-CN" altLang="en-US" dirty="0"/>
              <a:t>绘制三维曲线。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F8C5A3-7F92-9F31-75EC-80E04D6EE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119F0B-2C2C-6EAE-02F3-28454B2B9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7C09C3-0A56-2755-F96B-E8E5919FB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35</a:t>
            </a:fld>
            <a:r>
              <a:rPr lang="zh-CN" altLang="en-US"/>
              <a:t>页</a:t>
            </a:r>
            <a:endParaRPr lang="zh-CN" altLang="en-US" dirty="0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117F2120-1931-1E8F-65D5-25E5C4EDF3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9679212"/>
              </p:ext>
            </p:extLst>
          </p:nvPr>
        </p:nvGraphicFramePr>
        <p:xfrm>
          <a:off x="1125060" y="1802474"/>
          <a:ext cx="3957637" cy="156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958135" imgH="1560656" progId="Equation.DSMT4">
                  <p:embed/>
                </p:oleObj>
              </mc:Choice>
              <mc:Fallback>
                <p:oleObj name="Equation" r:id="rId2" imgW="3958135" imgH="156065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25060" y="1802474"/>
                        <a:ext cx="3957637" cy="1560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B743E0F6-71E9-2FE4-F72A-04EBE56B2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9682" y="2090712"/>
            <a:ext cx="5755972" cy="431697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3A7B8ED-8C12-0030-F26B-FF352D077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6812" y="3429000"/>
            <a:ext cx="3410327" cy="295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198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F30CFE-54CA-AACE-BD0E-8B328567C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绘图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78DB33-7027-53C9-7C7E-975ACC9AA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三维图形</a:t>
            </a:r>
            <a:endParaRPr lang="en-US" altLang="zh-CN" dirty="0"/>
          </a:p>
          <a:p>
            <a:pPr lvl="1"/>
            <a:r>
              <a:rPr lang="zh-CN" altLang="en-US" dirty="0"/>
              <a:t>三维曲面</a:t>
            </a:r>
            <a:endParaRPr lang="en-US" altLang="zh-CN" dirty="0"/>
          </a:p>
          <a:p>
            <a:pPr lvl="1">
              <a:buNone/>
            </a:pPr>
            <a:r>
              <a:rPr lang="en-US" altLang="zh-CN" dirty="0">
                <a:solidFill>
                  <a:srgbClr val="0A10FE"/>
                </a:solidFill>
              </a:rPr>
              <a:t>1. </a:t>
            </a:r>
            <a:r>
              <a:rPr lang="zh-CN" altLang="en-US" dirty="0">
                <a:solidFill>
                  <a:srgbClr val="0A10FE"/>
                </a:solidFill>
              </a:rPr>
              <a:t>产生三维数据：</a:t>
            </a:r>
            <a:r>
              <a:rPr lang="zh-CN" altLang="en-US" dirty="0"/>
              <a:t>要画三维曲面，首先需要对</a:t>
            </a:r>
            <a:r>
              <a:rPr lang="en-US" altLang="zh-CN" dirty="0" err="1"/>
              <a:t>xy</a:t>
            </a:r>
            <a:r>
              <a:rPr lang="zh-CN" altLang="en-US" dirty="0"/>
              <a:t>平面内进行网格划分。在</a:t>
            </a:r>
            <a:r>
              <a:rPr lang="en-US" altLang="zh-CN" dirty="0"/>
              <a:t>MATLAB</a:t>
            </a:r>
            <a:r>
              <a:rPr lang="zh-CN" altLang="en-US" dirty="0"/>
              <a:t>中，利用</a:t>
            </a:r>
            <a:r>
              <a:rPr lang="en-US" altLang="zh-CN" dirty="0" err="1"/>
              <a:t>meshgrid</a:t>
            </a:r>
            <a:r>
              <a:rPr lang="zh-CN" altLang="en-US" dirty="0"/>
              <a:t>函数产生平面区域内的网格坐标矩阵。其格式为：</a:t>
            </a:r>
            <a:endParaRPr lang="en-US" altLang="zh-CN" dirty="0"/>
          </a:p>
          <a:p>
            <a:pPr lvl="1">
              <a:buNone/>
            </a:pPr>
            <a:r>
              <a:rPr lang="es-ES" altLang="zh-CN" dirty="0">
                <a:solidFill>
                  <a:srgbClr val="0A10FE"/>
                </a:solidFill>
              </a:rPr>
              <a:t>                                      x = a:d1:b;</a:t>
            </a:r>
          </a:p>
          <a:p>
            <a:pPr lvl="1">
              <a:buNone/>
            </a:pPr>
            <a:r>
              <a:rPr lang="es-ES" altLang="zh-CN" dirty="0">
                <a:solidFill>
                  <a:srgbClr val="0A10FE"/>
                </a:solidFill>
              </a:rPr>
              <a:t>                                      y = c:d2:d;</a:t>
            </a:r>
          </a:p>
          <a:p>
            <a:pPr lvl="1" algn="ctr">
              <a:buNone/>
            </a:pPr>
            <a:r>
              <a:rPr lang="es-ES" altLang="zh-CN" dirty="0">
                <a:solidFill>
                  <a:srgbClr val="0A10FE"/>
                </a:solidFill>
              </a:rPr>
              <a:t>[X,Y] = meshgrid(x,y);</a:t>
            </a:r>
          </a:p>
          <a:p>
            <a:pPr lvl="1">
              <a:buNone/>
            </a:pPr>
            <a:r>
              <a:rPr lang="zh-CN" altLang="en-US" dirty="0"/>
              <a:t>语句执行后，矩阵</a:t>
            </a:r>
            <a:r>
              <a:rPr lang="en-US" altLang="zh-CN" dirty="0"/>
              <a:t>X</a:t>
            </a:r>
            <a:r>
              <a:rPr lang="zh-CN" altLang="en-US" dirty="0"/>
              <a:t>的每一行都是向量</a:t>
            </a:r>
            <a:r>
              <a:rPr lang="en-US" altLang="zh-CN" dirty="0"/>
              <a:t>x</a:t>
            </a:r>
            <a:r>
              <a:rPr lang="zh-CN" altLang="en-US" dirty="0"/>
              <a:t>，行数等于向量</a:t>
            </a:r>
            <a:r>
              <a:rPr lang="en-US" altLang="zh-CN" dirty="0"/>
              <a:t>y</a:t>
            </a:r>
            <a:r>
              <a:rPr lang="zh-CN" altLang="en-US" dirty="0"/>
              <a:t>的元素的个数，矩阵</a:t>
            </a:r>
            <a:r>
              <a:rPr lang="en-US" altLang="zh-CN" dirty="0"/>
              <a:t>Y</a:t>
            </a:r>
            <a:r>
              <a:rPr lang="zh-CN" altLang="en-US" dirty="0"/>
              <a:t>的每一列都是向量</a:t>
            </a:r>
            <a:r>
              <a:rPr lang="en-US" altLang="zh-CN" dirty="0"/>
              <a:t>y</a:t>
            </a:r>
            <a:r>
              <a:rPr lang="zh-CN" altLang="en-US" dirty="0"/>
              <a:t>，列数等于向量</a:t>
            </a:r>
            <a:r>
              <a:rPr lang="en-US" altLang="zh-CN" dirty="0"/>
              <a:t>x</a:t>
            </a:r>
            <a:r>
              <a:rPr lang="zh-CN" altLang="en-US" dirty="0"/>
              <a:t>的元素的个数。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EA4B3E-27DE-6256-3644-F9697A53A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FBF89D-74A5-CBD1-6426-B391A5BCD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3AFC3A-62F6-5443-694F-EF397525B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36</a:t>
            </a:fld>
            <a:r>
              <a:rPr lang="zh-CN" altLang="en-US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7912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0B5385-E5FA-67CD-6C9B-499688CE7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绘图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992166-AA15-3E87-3C28-45B4C0CCA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/>
              <a:t>三维曲面</a:t>
            </a:r>
            <a:endParaRPr lang="en-US" altLang="zh-CN" dirty="0"/>
          </a:p>
          <a:p>
            <a:pPr lvl="1">
              <a:buNone/>
            </a:pPr>
            <a:r>
              <a:rPr lang="en-US" altLang="zh-CN" dirty="0">
                <a:solidFill>
                  <a:srgbClr val="0A10FE"/>
                </a:solidFill>
              </a:rPr>
              <a:t>1. </a:t>
            </a:r>
            <a:r>
              <a:rPr lang="zh-CN" altLang="en-US" dirty="0">
                <a:solidFill>
                  <a:srgbClr val="0A10FE"/>
                </a:solidFill>
              </a:rPr>
              <a:t>产生三维数据：</a:t>
            </a:r>
            <a:endParaRPr lang="en-US" altLang="zh-CN" dirty="0">
              <a:solidFill>
                <a:srgbClr val="0A10FE"/>
              </a:solidFill>
            </a:endParaRPr>
          </a:p>
          <a:p>
            <a:pPr lvl="1">
              <a:buNone/>
            </a:pPr>
            <a:r>
              <a:rPr lang="es-ES" altLang="zh-CN" dirty="0"/>
              <a:t>x = 1:4;</a:t>
            </a:r>
          </a:p>
          <a:p>
            <a:pPr lvl="1">
              <a:buNone/>
            </a:pPr>
            <a:r>
              <a:rPr lang="es-ES" altLang="zh-CN" dirty="0"/>
              <a:t>y = 5:10;</a:t>
            </a:r>
          </a:p>
          <a:p>
            <a:pPr lvl="1">
              <a:buNone/>
            </a:pPr>
            <a:r>
              <a:rPr lang="es-ES" altLang="zh-CN" dirty="0"/>
              <a:t>[X,Y] = meshgrid(x,y)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CCC387-A2D4-851D-945A-7AB71CAED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0A7D32-D1E6-BFF0-7423-EC829D7E8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CBB1C6-647F-A2EF-1C7F-B5B37D4F4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37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8DD1FA0-63B0-B105-BEF9-A9B70EAF9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49" y="3879818"/>
            <a:ext cx="3743325" cy="23526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BBEC414-00A1-C9F5-427B-B6D4C04D9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293" y="1502761"/>
            <a:ext cx="3569447" cy="223203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A22EF2C-4C09-D651-8C09-9FA6D2E43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282" y="4133212"/>
            <a:ext cx="2643205" cy="209928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D689DBD-86AA-10FB-FF3A-D1CCCCB71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6482" y="4135863"/>
            <a:ext cx="2684838" cy="215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3620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D97A70-EB8A-4851-7255-5D031253C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绘图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39D29D-33AE-F373-E39E-4567AFC63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/>
              <a:t>三维曲面</a:t>
            </a:r>
            <a:endParaRPr lang="en-US" altLang="zh-CN" dirty="0"/>
          </a:p>
          <a:p>
            <a:pPr lvl="1">
              <a:buNone/>
            </a:pPr>
            <a:r>
              <a:rPr lang="en-US" altLang="zh-CN" dirty="0">
                <a:solidFill>
                  <a:srgbClr val="0A10FE"/>
                </a:solidFill>
              </a:rPr>
              <a:t>2. </a:t>
            </a:r>
            <a:r>
              <a:rPr lang="zh-CN" altLang="en-US" dirty="0">
                <a:solidFill>
                  <a:srgbClr val="0A10FE"/>
                </a:solidFill>
              </a:rPr>
              <a:t>绘制三维曲面的函数</a:t>
            </a:r>
            <a:r>
              <a:rPr lang="en-US" altLang="zh-CN" dirty="0">
                <a:solidFill>
                  <a:srgbClr val="0A10FE"/>
                </a:solidFill>
              </a:rPr>
              <a:t>: </a:t>
            </a:r>
            <a:r>
              <a:rPr lang="en-US" altLang="zh-CN" dirty="0"/>
              <a:t>surf </a:t>
            </a:r>
            <a:r>
              <a:rPr lang="zh-CN" altLang="en-US" dirty="0"/>
              <a:t>函数和</a:t>
            </a:r>
            <a:r>
              <a:rPr lang="en-US" altLang="zh-CN" dirty="0"/>
              <a:t>mesh</a:t>
            </a:r>
            <a:r>
              <a:rPr lang="zh-CN" altLang="en-US" dirty="0"/>
              <a:t>函数；</a:t>
            </a:r>
            <a:endParaRPr lang="en-US" altLang="zh-CN" dirty="0"/>
          </a:p>
          <a:p>
            <a:pPr lvl="1">
              <a:buNone/>
            </a:pPr>
            <a:r>
              <a:rPr lang="en-US" altLang="zh-CN" dirty="0"/>
              <a:t>surf</a:t>
            </a:r>
            <a:r>
              <a:rPr lang="zh-CN" altLang="en-US" dirty="0"/>
              <a:t>函数和</a:t>
            </a:r>
            <a:r>
              <a:rPr lang="en-US" altLang="zh-CN" dirty="0"/>
              <a:t>mesh</a:t>
            </a:r>
            <a:r>
              <a:rPr lang="zh-CN" altLang="en-US" dirty="0"/>
              <a:t>函数的调用格式为：</a:t>
            </a:r>
          </a:p>
          <a:p>
            <a:pPr lvl="1">
              <a:buNone/>
            </a:pPr>
            <a:r>
              <a:rPr lang="en-US" altLang="zh-CN" dirty="0"/>
              <a:t>mesh(X,Y,Z,C)</a:t>
            </a:r>
          </a:p>
          <a:p>
            <a:pPr lvl="1">
              <a:buNone/>
            </a:pPr>
            <a:r>
              <a:rPr lang="en-US" altLang="zh-CN" dirty="0"/>
              <a:t>surf(X,Y,Z,C)</a:t>
            </a:r>
          </a:p>
          <a:p>
            <a:pPr lvl="1">
              <a:buNone/>
            </a:pPr>
            <a:r>
              <a:rPr lang="zh-CN" altLang="en-US" dirty="0"/>
              <a:t>一般情况下，</a:t>
            </a:r>
            <a:r>
              <a:rPr lang="en-US" altLang="zh-CN" dirty="0"/>
              <a:t>X, Y, Z</a:t>
            </a:r>
            <a:r>
              <a:rPr lang="zh-CN" altLang="en-US" dirty="0"/>
              <a:t>是维数相同的矩阵。</a:t>
            </a:r>
            <a:r>
              <a:rPr lang="en-US" altLang="zh-CN" dirty="0"/>
              <a:t> X, Y</a:t>
            </a:r>
            <a:r>
              <a:rPr lang="zh-CN" altLang="en-US" dirty="0"/>
              <a:t>是网格坐标矩阵，</a:t>
            </a:r>
            <a:r>
              <a:rPr lang="en-US" altLang="zh-CN" dirty="0"/>
              <a:t>Z</a:t>
            </a:r>
            <a:r>
              <a:rPr lang="zh-CN" altLang="en-US" dirty="0"/>
              <a:t>是网格点上的高度矩阵；</a:t>
            </a:r>
            <a:r>
              <a:rPr lang="en-US" altLang="zh-CN" dirty="0"/>
              <a:t>C</a:t>
            </a:r>
            <a:r>
              <a:rPr lang="zh-CN" altLang="en-US" dirty="0"/>
              <a:t>为色标矩阵，用于指定在不同高度下的颜色范围。</a:t>
            </a:r>
            <a:endParaRPr lang="en-US" altLang="zh-CN" dirty="0"/>
          </a:p>
          <a:p>
            <a:pPr lvl="1">
              <a:buNone/>
            </a:pPr>
            <a:r>
              <a:rPr lang="zh-CN" altLang="en-US" dirty="0">
                <a:solidFill>
                  <a:srgbClr val="FF0000"/>
                </a:solidFill>
              </a:rPr>
              <a:t>注意：</a:t>
            </a:r>
            <a:r>
              <a:rPr lang="en-US" altLang="zh-CN" dirty="0"/>
              <a:t>x</a:t>
            </a:r>
            <a:r>
              <a:rPr lang="zh-CN" altLang="en-US" dirty="0"/>
              <a:t>的列维与</a:t>
            </a:r>
            <a:r>
              <a:rPr lang="en-US" altLang="zh-CN" dirty="0"/>
              <a:t>z</a:t>
            </a:r>
            <a:r>
              <a:rPr lang="zh-CN" altLang="en-US" dirty="0"/>
              <a:t>的列维相同，</a:t>
            </a:r>
            <a:r>
              <a:rPr lang="en-US" altLang="zh-CN" dirty="0"/>
              <a:t>y</a:t>
            </a:r>
            <a:r>
              <a:rPr lang="zh-CN" altLang="en-US" dirty="0"/>
              <a:t>的行维与</a:t>
            </a:r>
            <a:r>
              <a:rPr lang="en-US" altLang="zh-CN" dirty="0"/>
              <a:t>z</a:t>
            </a:r>
            <a:r>
              <a:rPr lang="zh-CN" altLang="en-US" dirty="0"/>
              <a:t>的行维相同。</a:t>
            </a:r>
            <a:endParaRPr lang="en-US" altLang="zh-CN" dirty="0"/>
          </a:p>
          <a:p>
            <a:pPr lvl="1">
              <a:buNone/>
            </a:pPr>
            <a:endParaRPr lang="en-US" altLang="zh-CN" dirty="0"/>
          </a:p>
          <a:p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CB6948-9D24-73B8-56EC-D08F6CBF1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F40965-308B-554F-0135-95A06DFCA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D822DF-419E-901B-4CCC-C8A1FB2C2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38</a:t>
            </a:fld>
            <a:r>
              <a:rPr lang="zh-CN" altLang="en-US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4746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B22A4D-092D-6C2B-75E3-3FE336D05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绘图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D77840-99EC-A7A9-1346-59141769A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09" y="1330430"/>
            <a:ext cx="5565491" cy="4892690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例</a:t>
            </a:r>
            <a:r>
              <a:rPr lang="en-US" altLang="zh-CN" dirty="0">
                <a:solidFill>
                  <a:srgbClr val="FF0000"/>
                </a:solidFill>
              </a:rPr>
              <a:t>4-15 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zh-CN" altLang="en-US" dirty="0"/>
              <a:t>绘制三维曲面图</a:t>
            </a:r>
            <a:endParaRPr lang="en-US" altLang="zh-CN" dirty="0"/>
          </a:p>
          <a:p>
            <a:pPr algn="ctr">
              <a:buNone/>
            </a:pPr>
            <a:r>
              <a:rPr lang="en-US" altLang="zh-CN" dirty="0"/>
              <a:t>z=sin(</a:t>
            </a:r>
            <a:r>
              <a:rPr lang="en-US" altLang="zh-CN" dirty="0" err="1"/>
              <a:t>x+sin</a:t>
            </a:r>
            <a:r>
              <a:rPr lang="en-US" altLang="zh-CN" dirty="0"/>
              <a:t>(y))-x/10</a:t>
            </a:r>
            <a:r>
              <a:rPr lang="zh-CN" altLang="en-US" dirty="0"/>
              <a:t>。</a:t>
            </a:r>
            <a:endParaRPr lang="en-US" altLang="zh-CN" dirty="0"/>
          </a:p>
          <a:p>
            <a:pPr indent="720000">
              <a:buNone/>
            </a:pPr>
            <a:endParaRPr lang="en-US" altLang="zh-CN" dirty="0"/>
          </a:p>
          <a:p>
            <a:pPr indent="720000">
              <a:buNone/>
            </a:pPr>
            <a:r>
              <a:rPr lang="zh-CN" altLang="en-US" dirty="0"/>
              <a:t>此外，还有</a:t>
            </a:r>
            <a:r>
              <a:rPr lang="zh-CN" altLang="en-US" dirty="0">
                <a:solidFill>
                  <a:srgbClr val="0A10FE"/>
                </a:solidFill>
              </a:rPr>
              <a:t>带等高线</a:t>
            </a:r>
            <a:r>
              <a:rPr lang="zh-CN" altLang="en-US" dirty="0"/>
              <a:t>的三维网格</a:t>
            </a:r>
            <a:r>
              <a:rPr lang="zh-CN" altLang="en-US" dirty="0">
                <a:solidFill>
                  <a:srgbClr val="0A10FE"/>
                </a:solidFill>
              </a:rPr>
              <a:t>曲面函数</a:t>
            </a:r>
            <a:r>
              <a:rPr lang="en-US" altLang="zh-CN" dirty="0" err="1">
                <a:solidFill>
                  <a:srgbClr val="0A10FE"/>
                </a:solidFill>
              </a:rPr>
              <a:t>meshc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0A10FE"/>
                </a:solidFill>
              </a:rPr>
              <a:t>带底座</a:t>
            </a:r>
            <a:r>
              <a:rPr lang="zh-CN" altLang="en-US" dirty="0"/>
              <a:t>的三维网格</a:t>
            </a:r>
            <a:r>
              <a:rPr lang="zh-CN" altLang="en-US" dirty="0">
                <a:solidFill>
                  <a:srgbClr val="0A10FE"/>
                </a:solidFill>
              </a:rPr>
              <a:t>曲面函数</a:t>
            </a:r>
            <a:r>
              <a:rPr lang="en-US" altLang="zh-CN" dirty="0" err="1">
                <a:solidFill>
                  <a:srgbClr val="0A10FE"/>
                </a:solidFill>
              </a:rPr>
              <a:t>meshz</a:t>
            </a:r>
            <a:r>
              <a:rPr lang="zh-CN" altLang="en-US" dirty="0"/>
              <a:t>。其用法与</a:t>
            </a:r>
            <a:r>
              <a:rPr lang="en-US" altLang="zh-CN" dirty="0"/>
              <a:t>mesh</a:t>
            </a:r>
            <a:r>
              <a:rPr lang="zh-CN" altLang="en-US" dirty="0"/>
              <a:t>类似，不同的是</a:t>
            </a:r>
            <a:r>
              <a:rPr lang="en-US" altLang="zh-CN" dirty="0" err="1"/>
              <a:t>meshc</a:t>
            </a:r>
            <a:r>
              <a:rPr lang="zh-CN" altLang="en-US" dirty="0"/>
              <a:t>还在</a:t>
            </a:r>
            <a:r>
              <a:rPr lang="en-US" altLang="zh-CN" dirty="0" err="1"/>
              <a:t>xy</a:t>
            </a:r>
            <a:r>
              <a:rPr lang="zh-CN" altLang="en-US" dirty="0"/>
              <a:t>平面上绘制曲面</a:t>
            </a:r>
            <a:r>
              <a:rPr lang="zh-CN" altLang="en-US" dirty="0">
                <a:solidFill>
                  <a:srgbClr val="0A10FE"/>
                </a:solidFill>
              </a:rPr>
              <a:t>在</a:t>
            </a:r>
            <a:r>
              <a:rPr lang="en-US" altLang="zh-CN" dirty="0">
                <a:solidFill>
                  <a:srgbClr val="0A10FE"/>
                </a:solidFill>
              </a:rPr>
              <a:t>z</a:t>
            </a:r>
            <a:r>
              <a:rPr lang="zh-CN" altLang="en-US" dirty="0">
                <a:solidFill>
                  <a:srgbClr val="0A10FE"/>
                </a:solidFill>
              </a:rPr>
              <a:t>轴方向的等高线</a:t>
            </a:r>
            <a:r>
              <a:rPr lang="zh-CN" altLang="en-US" dirty="0"/>
              <a:t>，</a:t>
            </a:r>
            <a:r>
              <a:rPr lang="en-US" altLang="zh-CN" dirty="0" err="1"/>
              <a:t>meshz</a:t>
            </a:r>
            <a:r>
              <a:rPr lang="zh-CN" altLang="en-US" dirty="0"/>
              <a:t>还</a:t>
            </a:r>
            <a:r>
              <a:rPr lang="zh-CN" altLang="en-US" dirty="0">
                <a:solidFill>
                  <a:srgbClr val="0A10FE"/>
                </a:solidFill>
              </a:rPr>
              <a:t>在</a:t>
            </a:r>
            <a:r>
              <a:rPr lang="en-US" altLang="zh-CN" dirty="0" err="1">
                <a:solidFill>
                  <a:srgbClr val="0A10FE"/>
                </a:solidFill>
              </a:rPr>
              <a:t>xy</a:t>
            </a:r>
            <a:r>
              <a:rPr lang="zh-CN" altLang="en-US" dirty="0">
                <a:solidFill>
                  <a:srgbClr val="0A10FE"/>
                </a:solidFill>
              </a:rPr>
              <a:t>平面上绘制曲面的底座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E56472-A22D-A3D9-23F7-2D1313768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A27687-F0D3-F08B-34CB-F6A6599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755667-427C-3135-3CA6-3888638B8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39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728D48C-7C34-3D84-2326-492E00297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410" y="3296934"/>
            <a:ext cx="4228909" cy="31810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E208D2E-CD89-E802-7F3E-4E5CF6933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170" y="1371785"/>
            <a:ext cx="4471388" cy="150222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E99A3C0-9728-F6E7-59B2-FB708F20E8C5}"/>
              </a:ext>
            </a:extLst>
          </p:cNvPr>
          <p:cNvSpPr/>
          <p:nvPr/>
        </p:nvSpPr>
        <p:spPr>
          <a:xfrm>
            <a:off x="726006" y="3009709"/>
            <a:ext cx="5316386" cy="3041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9940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D3875C-1425-58BC-958A-F1875F97C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绘图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15D21E-F295-F68A-7579-AF7134FBA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5000"/>
              </a:lnSpc>
              <a:spcBef>
                <a:spcPct val="10000"/>
              </a:spcBef>
              <a:buFontTx/>
              <a:buNone/>
            </a:pPr>
            <a:r>
              <a:rPr lang="zh-CN" altLang="en-US" dirty="0">
                <a:solidFill>
                  <a:srgbClr val="FF0000"/>
                </a:solidFill>
              </a:rPr>
              <a:t>例</a:t>
            </a:r>
            <a:r>
              <a:rPr lang="en-US" altLang="zh-CN" dirty="0">
                <a:solidFill>
                  <a:srgbClr val="FF0000"/>
                </a:solidFill>
              </a:rPr>
              <a:t>4-1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zh-CN" altLang="en-US" dirty="0"/>
              <a:t>在</a:t>
            </a:r>
            <a:r>
              <a:rPr lang="en-US" altLang="zh-CN" dirty="0"/>
              <a:t>0≤x≤2pi</a:t>
            </a:r>
            <a:r>
              <a:rPr lang="zh-CN" altLang="en-US" dirty="0"/>
              <a:t>区间内，绘制曲线 </a:t>
            </a:r>
            <a:r>
              <a:rPr lang="en-US" altLang="zh-CN" dirty="0"/>
              <a:t>y=2e</a:t>
            </a:r>
            <a:r>
              <a:rPr lang="en-US" altLang="zh-CN" baseline="30000" dirty="0"/>
              <a:t>-0.5x</a:t>
            </a:r>
            <a:r>
              <a:rPr lang="en-US" altLang="zh-CN" dirty="0"/>
              <a:t>cos(4πx)</a:t>
            </a:r>
          </a:p>
          <a:p>
            <a:pPr>
              <a:buNone/>
            </a:pPr>
            <a:r>
              <a:rPr lang="zh-CN" altLang="es-ES" dirty="0"/>
              <a:t>程序如下：</a:t>
            </a:r>
          </a:p>
          <a:p>
            <a:pPr>
              <a:buNone/>
            </a:pPr>
            <a:r>
              <a:rPr lang="es-ES" altLang="zh-CN" dirty="0"/>
              <a:t>x = 0:pi/100:2*pi;</a:t>
            </a:r>
          </a:p>
          <a:p>
            <a:pPr>
              <a:buNone/>
            </a:pPr>
            <a:r>
              <a:rPr lang="es-ES" altLang="zh-CN" dirty="0"/>
              <a:t>y = 2*exp(-0.5*x).*cos(4*pi*x);</a:t>
            </a:r>
          </a:p>
          <a:p>
            <a:pPr>
              <a:buNone/>
            </a:pPr>
            <a:r>
              <a:rPr lang="es-ES" altLang="zh-CN" dirty="0"/>
              <a:t>plot(x,y)</a:t>
            </a:r>
          </a:p>
          <a:p>
            <a:pPr>
              <a:buNone/>
            </a:pPr>
            <a:endParaRPr lang="es-E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AAD2F9-A894-9127-01BD-14E215A2D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473D2D-8F65-3B97-3993-1269AA4B4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0F929F-7354-7CC3-202B-34D416D85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4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04A59F0-FEF3-780F-DDBC-B5AE10DC6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290" y="2205587"/>
            <a:ext cx="4484177" cy="36467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0D338AA-D065-EC1D-1A39-A36685B77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99471"/>
            <a:ext cx="4949756" cy="145285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95348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F25078-9AC9-2050-F10F-931390644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绘图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C43B1D-C4E3-3692-C46F-1AD12E8F3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例</a:t>
            </a:r>
            <a:r>
              <a:rPr lang="en-US" altLang="zh-CN" dirty="0">
                <a:solidFill>
                  <a:srgbClr val="FF0000"/>
                </a:solidFill>
              </a:rPr>
              <a:t>4-16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zh-CN" altLang="en-US" dirty="0"/>
              <a:t>在</a:t>
            </a:r>
            <a:r>
              <a:rPr lang="en-US" altLang="zh-CN" dirty="0" err="1"/>
              <a:t>xy</a:t>
            </a:r>
            <a:r>
              <a:rPr lang="zh-CN" altLang="en-US" dirty="0"/>
              <a:t>平面内选择区域</a:t>
            </a:r>
            <a:r>
              <a:rPr lang="en-US" altLang="zh-CN" dirty="0"/>
              <a:t>[-8,8]×[-8,8]</a:t>
            </a:r>
            <a:r>
              <a:rPr lang="zh-CN" altLang="en-US" dirty="0"/>
              <a:t>，绘制函数</a:t>
            </a:r>
            <a:r>
              <a:rPr lang="en-US" altLang="zh-CN" dirty="0"/>
              <a:t>z(</a:t>
            </a:r>
            <a:r>
              <a:rPr lang="en-US" altLang="zh-CN" dirty="0" err="1"/>
              <a:t>x,y</a:t>
            </a:r>
            <a:r>
              <a:rPr lang="en-US" altLang="zh-CN" dirty="0"/>
              <a:t>)</a:t>
            </a:r>
            <a:r>
              <a:rPr lang="zh-CN" altLang="en-US" dirty="0"/>
              <a:t>的</a:t>
            </a:r>
            <a:r>
              <a:rPr lang="en-US" altLang="zh-CN" dirty="0"/>
              <a:t>4</a:t>
            </a:r>
            <a:r>
              <a:rPr lang="zh-CN" altLang="en-US" dirty="0"/>
              <a:t>种三维曲面图。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091072-9E8E-A597-2206-7FBFAFC10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F73C7D-1650-913C-87EF-14A4D3224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56C8FD-50A3-6ADB-6885-2265BEC97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40</a:t>
            </a:fld>
            <a:r>
              <a:rPr lang="zh-CN" altLang="en-US"/>
              <a:t>页</a:t>
            </a:r>
            <a:endParaRPr lang="zh-CN" altLang="en-US" dirty="0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9B55811F-66D3-D60C-59C2-9BDD6DCBE2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0126987"/>
              </p:ext>
            </p:extLst>
          </p:nvPr>
        </p:nvGraphicFramePr>
        <p:xfrm>
          <a:off x="6915043" y="278057"/>
          <a:ext cx="2168286" cy="11198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55600" imgH="596880" progId="Equation.DSMT4">
                  <p:embed/>
                </p:oleObj>
              </mc:Choice>
              <mc:Fallback>
                <p:oleObj name="Equation" r:id="rId2" imgW="1155600" imgH="596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915043" y="278057"/>
                        <a:ext cx="2168286" cy="11198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0AFE8E7A-1B16-24A2-9702-5F0A91CD7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397" y="2429644"/>
            <a:ext cx="4126715" cy="330470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B1018CB-9A80-D599-342D-F0D397BB2C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43" y="2766805"/>
            <a:ext cx="3950643" cy="272419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2B279A3-B260-5A11-60B0-5C067D19AB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9529" y="2766805"/>
            <a:ext cx="3340294" cy="271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08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847AEA-97F0-C20D-CF3E-576789525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绘图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48E214-6792-775E-BCB0-3D2E91BE5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三维曲面</a:t>
            </a:r>
            <a:endParaRPr lang="en-US" altLang="zh-CN" dirty="0"/>
          </a:p>
          <a:p>
            <a:pPr lvl="1"/>
            <a:r>
              <a:rPr lang="zh-CN" altLang="en-US" dirty="0"/>
              <a:t>标准三维曲面</a:t>
            </a:r>
            <a:endParaRPr lang="en-US" altLang="zh-CN" dirty="0"/>
          </a:p>
          <a:p>
            <a:pPr lvl="1" indent="720000">
              <a:buNone/>
            </a:pPr>
            <a:r>
              <a:rPr lang="en-US" altLang="zh-CN" dirty="0"/>
              <a:t>MATLAB</a:t>
            </a:r>
            <a:r>
              <a:rPr lang="zh-CN" altLang="en-US" dirty="0"/>
              <a:t>提供了一些函数产生标准的三维曲面，用于三维图形的演示。如：</a:t>
            </a:r>
            <a:r>
              <a:rPr lang="en-US" altLang="zh-CN" dirty="0"/>
              <a:t>sphere</a:t>
            </a:r>
            <a:r>
              <a:rPr lang="zh-CN" altLang="en-US" dirty="0"/>
              <a:t>函数和</a:t>
            </a:r>
            <a:r>
              <a:rPr lang="en-US" altLang="zh-CN" dirty="0"/>
              <a:t>cylinder</a:t>
            </a:r>
            <a:r>
              <a:rPr lang="zh-CN" altLang="en-US" dirty="0"/>
              <a:t>，分别用于绘制三维球面和柱面。</a:t>
            </a:r>
            <a:r>
              <a:rPr lang="en-US" altLang="zh-CN" dirty="0"/>
              <a:t>sphere</a:t>
            </a:r>
            <a:r>
              <a:rPr lang="zh-CN" altLang="en-US" dirty="0"/>
              <a:t>函数的调用格式为：</a:t>
            </a:r>
          </a:p>
          <a:p>
            <a:pPr lvl="2">
              <a:buNone/>
            </a:pPr>
            <a:r>
              <a:rPr lang="en-US" altLang="zh-CN" dirty="0"/>
              <a:t>[</a:t>
            </a:r>
            <a:r>
              <a:rPr lang="en-US" altLang="zh-CN" dirty="0" err="1"/>
              <a:t>x,y,z</a:t>
            </a:r>
            <a:r>
              <a:rPr lang="en-US" altLang="zh-CN" dirty="0"/>
              <a:t>] = sphere(n)</a:t>
            </a:r>
            <a:r>
              <a:rPr lang="zh-CN" altLang="en-US" dirty="0"/>
              <a:t>；      </a:t>
            </a:r>
            <a:r>
              <a:rPr lang="en-US" altLang="zh-CN" dirty="0">
                <a:solidFill>
                  <a:schemeClr val="accent6"/>
                </a:solidFill>
              </a:rPr>
              <a:t>% n</a:t>
            </a:r>
            <a:r>
              <a:rPr lang="zh-CN" altLang="en-US" dirty="0">
                <a:solidFill>
                  <a:schemeClr val="accent6"/>
                </a:solidFill>
              </a:rPr>
              <a:t>决定了球面的圆滑程度</a:t>
            </a:r>
          </a:p>
          <a:p>
            <a:pPr lvl="2">
              <a:buNone/>
            </a:pPr>
            <a:r>
              <a:rPr lang="en-US" altLang="zh-CN" dirty="0"/>
              <a:t>cylinder</a:t>
            </a:r>
            <a:r>
              <a:rPr lang="zh-CN" altLang="en-US" dirty="0"/>
              <a:t>函数的调用格式为：</a:t>
            </a:r>
          </a:p>
          <a:p>
            <a:pPr lvl="2">
              <a:buNone/>
            </a:pPr>
            <a:r>
              <a:rPr lang="en-US" altLang="zh-CN" dirty="0"/>
              <a:t>[</a:t>
            </a:r>
            <a:r>
              <a:rPr lang="en-US" altLang="zh-CN" dirty="0" err="1"/>
              <a:t>x,y,z</a:t>
            </a:r>
            <a:r>
              <a:rPr lang="en-US" altLang="zh-CN" dirty="0"/>
              <a:t>] = cylinder(R, n)   </a:t>
            </a:r>
            <a:r>
              <a:rPr lang="en-US" altLang="zh-CN" dirty="0">
                <a:solidFill>
                  <a:schemeClr val="accent6"/>
                </a:solidFill>
              </a:rPr>
              <a:t>% R</a:t>
            </a:r>
            <a:r>
              <a:rPr lang="zh-CN" altLang="en-US" dirty="0">
                <a:solidFill>
                  <a:schemeClr val="accent6"/>
                </a:solidFill>
              </a:rPr>
              <a:t>为各个高度间隔上的半径</a:t>
            </a:r>
            <a:endParaRPr lang="en-US" altLang="zh-CN" dirty="0">
              <a:solidFill>
                <a:schemeClr val="accent6"/>
              </a:solidFill>
            </a:endParaRPr>
          </a:p>
          <a:p>
            <a:pPr>
              <a:buNone/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47B7CC-B60F-271E-CC53-E1885DA64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85522D-2C58-97D8-98CA-00EABA29D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0D13CD-E9E5-5C05-C5EC-5D7D89F3B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41</a:t>
            </a:fld>
            <a:r>
              <a:rPr lang="zh-CN" altLang="en-US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93155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847AEA-97F0-C20D-CF3E-576789525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绘图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48E214-6792-775E-BCB0-3D2E91BE5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264" y="1330430"/>
            <a:ext cx="4179339" cy="4892690"/>
          </a:xfrm>
        </p:spPr>
        <p:txBody>
          <a:bodyPr>
            <a:normAutofit fontScale="92500"/>
          </a:bodyPr>
          <a:lstStyle/>
          <a:p>
            <a:pPr lvl="1"/>
            <a:r>
              <a:rPr lang="zh-CN" altLang="en-US" dirty="0"/>
              <a:t>标准三维曲面：圆柱</a:t>
            </a:r>
            <a:endParaRPr lang="en-US" altLang="zh-CN" dirty="0"/>
          </a:p>
          <a:p>
            <a:pPr lvl="2">
              <a:buNone/>
            </a:pPr>
            <a:r>
              <a:rPr lang="en-US" altLang="zh-CN" dirty="0">
                <a:solidFill>
                  <a:srgbClr val="0A10FE"/>
                </a:solidFill>
              </a:rPr>
              <a:t>cylinder([10 0]); </a:t>
            </a:r>
          </a:p>
          <a:p>
            <a:pPr lvl="2">
              <a:buNone/>
            </a:pPr>
            <a:r>
              <a:rPr lang="en-US" altLang="zh-CN" dirty="0">
                <a:solidFill>
                  <a:schemeClr val="accent6"/>
                </a:solidFill>
              </a:rPr>
              <a:t>% </a:t>
            </a:r>
            <a:r>
              <a:rPr lang="zh-CN" altLang="en-US" dirty="0">
                <a:solidFill>
                  <a:schemeClr val="accent6"/>
                </a:solidFill>
              </a:rPr>
              <a:t>高度为</a:t>
            </a:r>
            <a:r>
              <a:rPr lang="en-US" altLang="zh-CN" dirty="0">
                <a:solidFill>
                  <a:schemeClr val="accent6"/>
                </a:solidFill>
              </a:rPr>
              <a:t>0</a:t>
            </a:r>
            <a:r>
              <a:rPr lang="zh-CN" altLang="en-US" dirty="0">
                <a:solidFill>
                  <a:schemeClr val="accent6"/>
                </a:solidFill>
              </a:rPr>
              <a:t>时，半径为</a:t>
            </a:r>
            <a:r>
              <a:rPr lang="en-US" altLang="zh-CN" dirty="0">
                <a:solidFill>
                  <a:schemeClr val="accent6"/>
                </a:solidFill>
              </a:rPr>
              <a:t>10</a:t>
            </a:r>
            <a:r>
              <a:rPr lang="zh-CN" altLang="en-US" dirty="0">
                <a:solidFill>
                  <a:schemeClr val="accent6"/>
                </a:solidFill>
              </a:rPr>
              <a:t>；高度为</a:t>
            </a:r>
            <a:r>
              <a:rPr lang="en-US" altLang="zh-CN" dirty="0">
                <a:solidFill>
                  <a:schemeClr val="accent6"/>
                </a:solidFill>
              </a:rPr>
              <a:t>1</a:t>
            </a:r>
            <a:r>
              <a:rPr lang="zh-CN" altLang="en-US" dirty="0">
                <a:solidFill>
                  <a:schemeClr val="accent6"/>
                </a:solidFill>
              </a:rPr>
              <a:t>时，半径为</a:t>
            </a:r>
            <a:r>
              <a:rPr lang="en-US" altLang="zh-CN" dirty="0">
                <a:solidFill>
                  <a:schemeClr val="accent6"/>
                </a:solidFill>
              </a:rPr>
              <a:t>0</a:t>
            </a:r>
            <a:r>
              <a:rPr lang="zh-CN" altLang="en-US" dirty="0">
                <a:solidFill>
                  <a:schemeClr val="accent6"/>
                </a:solidFill>
              </a:rPr>
              <a:t>，故为圆锥。</a:t>
            </a:r>
            <a:endParaRPr lang="en-US" altLang="zh-CN" dirty="0">
              <a:solidFill>
                <a:schemeClr val="accent6"/>
              </a:solidFill>
            </a:endParaRPr>
          </a:p>
          <a:p>
            <a:pPr lvl="2">
              <a:buNone/>
            </a:pPr>
            <a:endParaRPr lang="en-US" altLang="zh-CN" dirty="0"/>
          </a:p>
          <a:p>
            <a:pPr lvl="2">
              <a:buNone/>
            </a:pPr>
            <a:r>
              <a:rPr lang="en-US" altLang="zh-CN" dirty="0"/>
              <a:t>t = 0:pi/100:4*pi;</a:t>
            </a:r>
          </a:p>
          <a:p>
            <a:pPr>
              <a:buNone/>
            </a:pPr>
            <a:r>
              <a:rPr lang="en-US" altLang="zh-CN" dirty="0"/>
              <a:t>          R = sin(t);</a:t>
            </a:r>
          </a:p>
          <a:p>
            <a:pPr>
              <a:buNone/>
            </a:pPr>
            <a:r>
              <a:rPr lang="en-US" altLang="zh-CN" dirty="0"/>
              <a:t>          cylinder(R,30)            </a:t>
            </a:r>
          </a:p>
          <a:p>
            <a:pPr>
              <a:buNone/>
            </a:pPr>
            <a:r>
              <a:rPr lang="en-US" altLang="zh-CN" dirty="0">
                <a:solidFill>
                  <a:schemeClr val="accent6"/>
                </a:solidFill>
              </a:rPr>
              <a:t>          % </a:t>
            </a:r>
            <a:r>
              <a:rPr lang="zh-CN" altLang="en-US" dirty="0">
                <a:solidFill>
                  <a:schemeClr val="accent6"/>
                </a:solidFill>
              </a:rPr>
              <a:t>正弦型柱面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47B7CC-B60F-271E-CC53-E1885DA64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85522D-2C58-97D8-98CA-00EABA29D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0D13CD-E9E5-5C05-C5EC-5D7D89F3B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42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3AE529E-9C3D-C2D7-24BD-BBE82DC88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9084" y="1681484"/>
            <a:ext cx="2901220" cy="21610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27077E3-4A87-CD9B-3052-0E7D2CDE7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657" y="1528070"/>
            <a:ext cx="3224024" cy="2402361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6A931142-F129-720F-D28F-CD9B19F085C7}"/>
              </a:ext>
            </a:extLst>
          </p:cNvPr>
          <p:cNvSpPr txBox="1">
            <a:spLocks/>
          </p:cNvSpPr>
          <p:nvPr/>
        </p:nvSpPr>
        <p:spPr>
          <a:xfrm>
            <a:off x="3822636" y="4128749"/>
            <a:ext cx="4179339" cy="21609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120EC2"/>
              </a:buClr>
              <a:buFont typeface="Wingdings" panose="05000000000000000000" pitchFamily="2" charset="2"/>
              <a:buChar char="n"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685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Ø"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2pPr>
            <a:lvl3pPr marL="1143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7030A0"/>
              </a:buClr>
              <a:buFont typeface="Wingdings" panose="05000000000000000000" pitchFamily="2" charset="2"/>
              <a:buChar char="Ø"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3pPr>
            <a:lvl4pPr marL="1600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4pPr>
            <a:lvl5pPr marL="2057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dirty="0"/>
              <a:t>标准三维曲面</a:t>
            </a:r>
            <a:endParaRPr lang="en-US" altLang="zh-CN" dirty="0"/>
          </a:p>
          <a:p>
            <a:pPr lvl="1">
              <a:buNone/>
            </a:pPr>
            <a:r>
              <a:rPr lang="en-US" altLang="zh-CN" dirty="0"/>
              <a:t>MATLAB</a:t>
            </a:r>
            <a:r>
              <a:rPr lang="zh-CN" altLang="en-US" dirty="0"/>
              <a:t>还有一个</a:t>
            </a:r>
            <a:r>
              <a:rPr lang="en-US" altLang="zh-CN" dirty="0"/>
              <a:t>peaks </a:t>
            </a:r>
            <a:r>
              <a:rPr lang="zh-CN" altLang="en-US" dirty="0"/>
              <a:t>函数，称为多峰函数，常用于三维曲面的演示。</a:t>
            </a:r>
            <a:endParaRPr lang="en-US" altLang="zh-CN" dirty="0"/>
          </a:p>
          <a:p>
            <a:pPr lvl="2">
              <a:buFont typeface="Wingdings" panose="05000000000000000000" pitchFamily="2" charset="2"/>
              <a:buNone/>
            </a:pPr>
            <a:endParaRPr lang="zh-CN" altLang="en-US" dirty="0">
              <a:solidFill>
                <a:schemeClr val="accent6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F71F4E2-8B0E-7339-2F34-2958D7426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169" y="4103593"/>
            <a:ext cx="2850895" cy="225275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1B1E3A7-35E5-5125-BF52-71224B03B318}"/>
              </a:ext>
            </a:extLst>
          </p:cNvPr>
          <p:cNvSpPr/>
          <p:nvPr/>
        </p:nvSpPr>
        <p:spPr>
          <a:xfrm>
            <a:off x="4470911" y="4043578"/>
            <a:ext cx="7604683" cy="23664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39527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44E9EA-6B13-9CF5-A794-2868E2D24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绘图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55DD7C-83D5-A0F5-7926-5B2B23D4C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例</a:t>
            </a:r>
            <a:r>
              <a:rPr lang="en-US" altLang="zh-CN" dirty="0">
                <a:solidFill>
                  <a:srgbClr val="FF0000"/>
                </a:solidFill>
              </a:rPr>
              <a:t>4-17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zh-CN" altLang="en-US" dirty="0"/>
              <a:t>绘制标准三维曲面图形。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7FB00C-0156-4B54-2F4B-357DDC16E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8593B4-8617-6D1F-2606-6E223DB75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5B3CF5-61E6-6CEA-8675-686C6A962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43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3B20867-F796-31C4-4F2F-7973DD82C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702" y="2006679"/>
            <a:ext cx="5329789" cy="40701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CD5325C-64A7-7F16-5C43-88ECB58A4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183" y="1874750"/>
            <a:ext cx="4652721" cy="243741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516F333-EE1B-5826-B67B-1F5241244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183" y="4312168"/>
            <a:ext cx="2371426" cy="210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520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8BAFC3-5C35-10FC-E238-BC2438769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绘图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D01320-2747-AADA-35D3-1D41ADEE8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09" y="1330430"/>
            <a:ext cx="11096672" cy="2846402"/>
          </a:xfrm>
        </p:spPr>
        <p:txBody>
          <a:bodyPr>
            <a:normAutofit lnSpcReduction="10000"/>
          </a:bodyPr>
          <a:lstStyle/>
          <a:p>
            <a:pPr lvl="1"/>
            <a:r>
              <a:rPr lang="zh-CN" altLang="en-US" dirty="0"/>
              <a:t>其他三维图形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	</a:t>
            </a:r>
            <a:r>
              <a:rPr lang="zh-CN" altLang="en-US" dirty="0"/>
              <a:t>二维图形中有</a:t>
            </a:r>
            <a:r>
              <a:rPr lang="zh-CN" altLang="en-US" dirty="0">
                <a:solidFill>
                  <a:srgbClr val="0A10FE"/>
                </a:solidFill>
              </a:rPr>
              <a:t>条形图、杆图、饼图和填充图</a:t>
            </a:r>
            <a:r>
              <a:rPr lang="zh-CN" altLang="en-US" dirty="0"/>
              <a:t>等特殊图形，它们还有三维版本。使用的函数分别是</a:t>
            </a:r>
            <a:r>
              <a:rPr lang="en-US" altLang="zh-CN" dirty="0">
                <a:solidFill>
                  <a:srgbClr val="0A10FE"/>
                </a:solidFill>
              </a:rPr>
              <a:t>bar3</a:t>
            </a:r>
            <a:r>
              <a:rPr lang="zh-CN" altLang="en-US" dirty="0">
                <a:solidFill>
                  <a:srgbClr val="0A10FE"/>
                </a:solidFill>
              </a:rPr>
              <a:t>、</a:t>
            </a:r>
            <a:r>
              <a:rPr lang="en-US" altLang="zh-CN" dirty="0">
                <a:solidFill>
                  <a:srgbClr val="0A10FE"/>
                </a:solidFill>
              </a:rPr>
              <a:t>stem3</a:t>
            </a:r>
            <a:r>
              <a:rPr lang="zh-CN" altLang="en-US" dirty="0">
                <a:solidFill>
                  <a:srgbClr val="0A10FE"/>
                </a:solidFill>
              </a:rPr>
              <a:t>、</a:t>
            </a:r>
            <a:r>
              <a:rPr lang="en-US" altLang="zh-CN" dirty="0">
                <a:solidFill>
                  <a:srgbClr val="0A10FE"/>
                </a:solidFill>
              </a:rPr>
              <a:t>pie3 </a:t>
            </a:r>
            <a:r>
              <a:rPr lang="zh-CN" altLang="en-US" dirty="0">
                <a:solidFill>
                  <a:srgbClr val="0A10FE"/>
                </a:solidFill>
              </a:rPr>
              <a:t>和</a:t>
            </a:r>
            <a:r>
              <a:rPr lang="en-US" altLang="zh-CN" dirty="0">
                <a:solidFill>
                  <a:srgbClr val="0A10FE"/>
                </a:solidFill>
              </a:rPr>
              <a:t>fill3</a:t>
            </a:r>
            <a:r>
              <a:rPr lang="zh-CN" altLang="en-US" dirty="0"/>
              <a:t>。</a:t>
            </a:r>
            <a:endParaRPr lang="en-US" altLang="zh-CN" dirty="0"/>
          </a:p>
          <a:p>
            <a:pPr indent="720000">
              <a:buNone/>
            </a:pPr>
            <a:r>
              <a:rPr lang="zh-CN" altLang="en-US" dirty="0"/>
              <a:t>常用格式：</a:t>
            </a:r>
            <a:r>
              <a:rPr lang="en-US" altLang="zh-CN" dirty="0"/>
              <a:t>bar3(y)</a:t>
            </a:r>
            <a:r>
              <a:rPr lang="zh-CN" altLang="en-US" dirty="0"/>
              <a:t>、</a:t>
            </a:r>
            <a:r>
              <a:rPr lang="en-US" altLang="zh-CN" dirty="0"/>
              <a:t>bar3(</a:t>
            </a:r>
            <a:r>
              <a:rPr lang="en-US" altLang="zh-CN" dirty="0" err="1"/>
              <a:t>x,y</a:t>
            </a:r>
            <a:r>
              <a:rPr lang="en-US" altLang="zh-CN" dirty="0"/>
              <a:t>) </a:t>
            </a:r>
            <a:r>
              <a:rPr lang="zh-CN" altLang="en-US" dirty="0"/>
              <a:t>、</a:t>
            </a:r>
            <a:r>
              <a:rPr lang="en-US" altLang="zh-CN" dirty="0"/>
              <a:t>stem3(z)</a:t>
            </a:r>
            <a:r>
              <a:rPr lang="zh-CN" altLang="en-US" dirty="0"/>
              <a:t>、</a:t>
            </a:r>
            <a:r>
              <a:rPr lang="en-US" altLang="zh-CN" dirty="0"/>
              <a:t>stem3(</a:t>
            </a:r>
            <a:r>
              <a:rPr lang="en-US" altLang="zh-CN" dirty="0" err="1"/>
              <a:t>x,y,z</a:t>
            </a:r>
            <a:r>
              <a:rPr lang="en-US" altLang="zh-CN" dirty="0"/>
              <a:t>)</a:t>
            </a:r>
            <a:r>
              <a:rPr lang="zh-CN" altLang="en-US" dirty="0"/>
              <a:t>、</a:t>
            </a:r>
            <a:r>
              <a:rPr lang="en-US" altLang="zh-CN" dirty="0"/>
              <a:t>pie3(x)</a:t>
            </a:r>
            <a:r>
              <a:rPr lang="zh-CN" altLang="en-US" dirty="0"/>
              <a:t>、</a:t>
            </a:r>
            <a:r>
              <a:rPr lang="es-ES" altLang="zh-CN" dirty="0"/>
              <a:t> fill3(x,y,z,c)</a:t>
            </a:r>
            <a:r>
              <a:rPr lang="zh-CN" altLang="en-US" dirty="0"/>
              <a:t>，相关参数为所指定的位置。</a:t>
            </a:r>
            <a:endParaRPr lang="en-US" altLang="zh-CN" dirty="0"/>
          </a:p>
          <a:p>
            <a:pPr indent="720000">
              <a:buNone/>
            </a:pPr>
            <a:r>
              <a:rPr lang="en-US" altLang="zh-CN" dirty="0"/>
              <a:t> 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0F2A75-002A-E22E-8B07-C712AF448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693823-3B4E-4B53-C40E-1F4E1A8EC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8B8F75-94A0-20AE-D36B-CEE178F42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44</a:t>
            </a:fld>
            <a:r>
              <a:rPr lang="zh-CN" altLang="en-US"/>
              <a:t>页</a:t>
            </a: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951135C-479D-03A9-FD85-8C4329DA4E1D}"/>
              </a:ext>
            </a:extLst>
          </p:cNvPr>
          <p:cNvSpPr txBox="1">
            <a:spLocks/>
          </p:cNvSpPr>
          <p:nvPr/>
        </p:nvSpPr>
        <p:spPr>
          <a:xfrm>
            <a:off x="925504" y="3772473"/>
            <a:ext cx="11096672" cy="26972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120EC2"/>
              </a:buClr>
              <a:buFont typeface="Wingdings" panose="05000000000000000000" pitchFamily="2" charset="2"/>
              <a:buChar char="n"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685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Ø"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2pPr>
            <a:lvl3pPr marL="1143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7030A0"/>
              </a:buClr>
              <a:buFont typeface="Wingdings" panose="05000000000000000000" pitchFamily="2" charset="2"/>
              <a:buChar char="Ø"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3pPr>
            <a:lvl4pPr marL="1600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4pPr>
            <a:lvl5pPr marL="2057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FF0000"/>
                </a:solidFill>
              </a:rPr>
              <a:t>例</a:t>
            </a:r>
            <a:r>
              <a:rPr lang="en-US" altLang="zh-CN" dirty="0">
                <a:solidFill>
                  <a:srgbClr val="FF0000"/>
                </a:solidFill>
              </a:rPr>
              <a:t>4-18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zh-CN" altLang="en-US" dirty="0"/>
              <a:t>绘制三维图形。</a:t>
            </a:r>
            <a:endParaRPr lang="en-US" altLang="zh-CN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zh-CN" dirty="0"/>
              <a:t>1</a:t>
            </a:r>
            <a:r>
              <a:rPr lang="zh-CN" altLang="en-US" dirty="0"/>
              <a:t>）绘制魔方阵的三维条形图。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dirty="0"/>
              <a:t>2</a:t>
            </a:r>
            <a:r>
              <a:rPr lang="zh-CN" altLang="en-US" dirty="0"/>
              <a:t>）以三维杆图形式绘制曲线</a:t>
            </a:r>
            <a:r>
              <a:rPr lang="en-US" altLang="zh-CN" dirty="0"/>
              <a:t>y=2sin(x)</a:t>
            </a:r>
            <a:r>
              <a:rPr lang="zh-CN" altLang="en-US" dirty="0"/>
              <a:t>。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dirty="0"/>
              <a:t>3</a:t>
            </a:r>
            <a:r>
              <a:rPr lang="zh-CN" altLang="en-US" dirty="0"/>
              <a:t>）已知</a:t>
            </a:r>
            <a:r>
              <a:rPr lang="en-US" altLang="zh-CN" dirty="0"/>
              <a:t>x=[2347,1827,2043,3025]</a:t>
            </a:r>
            <a:r>
              <a:rPr lang="zh-CN" altLang="en-US" dirty="0"/>
              <a:t>，绘制饼图。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dirty="0"/>
              <a:t>4</a:t>
            </a:r>
            <a:r>
              <a:rPr lang="zh-CN" altLang="en-US" dirty="0"/>
              <a:t>）用随机的顶点坐标值画出五个黄色三角形。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4920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C90CEF-B729-7C69-F2FF-D121DC320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绘图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6D6F34-1D25-E99D-8703-692FB035D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例</a:t>
            </a:r>
            <a:r>
              <a:rPr lang="en-US" altLang="zh-CN" dirty="0">
                <a:solidFill>
                  <a:srgbClr val="FF0000"/>
                </a:solidFill>
              </a:rPr>
              <a:t>4-18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zh-CN" altLang="en-US" dirty="0"/>
              <a:t>绘制三维图形。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29874C-F60A-B103-2755-304EF8A82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21E9B5-02A3-5677-1990-E07E3580C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46E971-A6A5-1481-BB3A-B10A0ED30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45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60AE90A-DE1E-2263-E860-8A7E94685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906" y="1612955"/>
            <a:ext cx="5875388" cy="471458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AFA6234-5BBB-3987-632A-0ECE57D41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13" y="2554383"/>
            <a:ext cx="5096181" cy="297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0042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9E928949-251D-97A7-B543-00CAFC5D8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033" y="3561208"/>
            <a:ext cx="3078237" cy="29247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F986E88-585B-1C87-264A-3EDD6FFE1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绘图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2C21B9-9087-DDCC-1D08-87E1E31B4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例</a:t>
            </a:r>
            <a:r>
              <a:rPr lang="en-US" altLang="zh-CN" dirty="0">
                <a:solidFill>
                  <a:srgbClr val="FF0000"/>
                </a:solidFill>
              </a:rPr>
              <a:t>4-19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zh-CN" altLang="en-US" dirty="0"/>
              <a:t>绘制多峰函数的瀑布图和等高线图。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5BBA8B-A3E0-5522-707A-E460D67BF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37E6CA-EC41-C55C-7617-AFC43C47A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344F53-E622-96CC-C337-3A1FE199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46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11E5660-DA17-A748-EE51-ABB93D633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30" y="1897882"/>
            <a:ext cx="5348063" cy="19940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3FD47C5-2588-4036-0C0B-BE67D0836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8845" y="1767488"/>
            <a:ext cx="2782564" cy="287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2712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8E59D9-832E-2445-8910-38F60DA8B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绘图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2C9AAE-1436-F650-A6FA-859FCB64A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/>
              <a:t>隐函数绘图</a:t>
            </a:r>
            <a:endParaRPr lang="en-US" altLang="zh-CN" dirty="0"/>
          </a:p>
          <a:p>
            <a:pPr lvl="1"/>
            <a:r>
              <a:rPr lang="zh-CN" altLang="en-US" dirty="0"/>
              <a:t>隐函数二维绘图</a:t>
            </a:r>
            <a:endParaRPr lang="en-US" altLang="zh-CN" dirty="0"/>
          </a:p>
          <a:p>
            <a:pPr lvl="1">
              <a:buNone/>
            </a:pPr>
            <a:r>
              <a:rPr lang="en-US" altLang="zh-CN" dirty="0"/>
              <a:t>MATLAB</a:t>
            </a:r>
            <a:r>
              <a:rPr lang="zh-CN" altLang="en-US" dirty="0"/>
              <a:t>提供了</a:t>
            </a:r>
            <a:r>
              <a:rPr lang="en-US" altLang="zh-CN" dirty="0" err="1">
                <a:solidFill>
                  <a:srgbClr val="0A10FE"/>
                </a:solidFill>
              </a:rPr>
              <a:t>ezplot</a:t>
            </a:r>
            <a:r>
              <a:rPr lang="zh-CN" altLang="en-US" dirty="0"/>
              <a:t>函数绘制隐函数图形。</a:t>
            </a:r>
            <a:endParaRPr lang="en-US" altLang="zh-CN" dirty="0"/>
          </a:p>
          <a:p>
            <a:pPr lvl="1">
              <a:buNone/>
            </a:pPr>
            <a:r>
              <a:rPr lang="en-US" altLang="zh-CN" dirty="0"/>
              <a:t>1</a:t>
            </a:r>
            <a:r>
              <a:rPr lang="zh-CN" altLang="en-US" dirty="0"/>
              <a:t>）对于函数</a:t>
            </a:r>
            <a:r>
              <a:rPr lang="en-US" altLang="zh-CN" dirty="0"/>
              <a:t>f = f(x)</a:t>
            </a:r>
            <a:r>
              <a:rPr lang="zh-CN" altLang="en-US" dirty="0"/>
              <a:t>，</a:t>
            </a:r>
            <a:r>
              <a:rPr lang="en-US" altLang="zh-CN" dirty="0" err="1"/>
              <a:t>ezplot</a:t>
            </a:r>
            <a:r>
              <a:rPr lang="zh-CN" altLang="en-US" dirty="0"/>
              <a:t>函数的调用格式为：</a:t>
            </a:r>
            <a:endParaRPr lang="en-US" altLang="zh-CN" dirty="0"/>
          </a:p>
          <a:p>
            <a:pPr lvl="1">
              <a:buNone/>
            </a:pPr>
            <a:r>
              <a:rPr lang="en-US" altLang="zh-CN" dirty="0" err="1"/>
              <a:t>ezplot</a:t>
            </a:r>
            <a:r>
              <a:rPr lang="en-US" altLang="zh-CN" dirty="0"/>
              <a:t>(f)</a:t>
            </a:r>
            <a:r>
              <a:rPr lang="zh-CN" altLang="en-US" dirty="0"/>
              <a:t>：在默认区间</a:t>
            </a:r>
            <a:r>
              <a:rPr lang="en-US" altLang="zh-CN" dirty="0">
                <a:solidFill>
                  <a:srgbClr val="0A10FE"/>
                </a:solidFill>
              </a:rPr>
              <a:t>-2π&lt;x&lt;2π</a:t>
            </a:r>
            <a:r>
              <a:rPr lang="zh-CN" altLang="en-US" dirty="0"/>
              <a:t>绘制</a:t>
            </a:r>
            <a:r>
              <a:rPr lang="en-US" altLang="zh-CN" dirty="0"/>
              <a:t>f = f(x)</a:t>
            </a:r>
            <a:r>
              <a:rPr lang="zh-CN" altLang="en-US" dirty="0"/>
              <a:t>的图形。</a:t>
            </a:r>
            <a:endParaRPr lang="en-US" altLang="zh-CN" dirty="0"/>
          </a:p>
          <a:p>
            <a:pPr lvl="1">
              <a:buNone/>
            </a:pPr>
            <a:r>
              <a:rPr lang="en-US" altLang="zh-CN" dirty="0" err="1"/>
              <a:t>ezplot</a:t>
            </a:r>
            <a:r>
              <a:rPr lang="en-US" altLang="zh-CN" dirty="0"/>
              <a:t>(f, [</a:t>
            </a:r>
            <a:r>
              <a:rPr lang="en-US" altLang="zh-CN" dirty="0" err="1"/>
              <a:t>a,b</a:t>
            </a:r>
            <a:r>
              <a:rPr lang="en-US" altLang="zh-CN" dirty="0"/>
              <a:t>])</a:t>
            </a:r>
            <a:r>
              <a:rPr lang="zh-CN" altLang="en-US" dirty="0"/>
              <a:t>：在区间</a:t>
            </a:r>
            <a:r>
              <a:rPr lang="en-US" altLang="zh-CN" dirty="0">
                <a:solidFill>
                  <a:srgbClr val="0A10FE"/>
                </a:solidFill>
              </a:rPr>
              <a:t>a&lt;x&lt;b</a:t>
            </a:r>
            <a:r>
              <a:rPr lang="zh-CN" altLang="en-US" dirty="0"/>
              <a:t>绘制</a:t>
            </a:r>
            <a:r>
              <a:rPr lang="en-US" altLang="zh-CN" dirty="0"/>
              <a:t>f = f(x)</a:t>
            </a:r>
            <a:r>
              <a:rPr lang="zh-CN" altLang="en-US" dirty="0"/>
              <a:t>的图形。</a:t>
            </a:r>
            <a:endParaRPr lang="en-US" altLang="zh-CN" dirty="0"/>
          </a:p>
          <a:p>
            <a:pPr lvl="1">
              <a:buNone/>
            </a:pPr>
            <a:r>
              <a:rPr lang="en-US" altLang="zh-CN" dirty="0"/>
              <a:t>2</a:t>
            </a:r>
            <a:r>
              <a:rPr lang="zh-CN" altLang="en-US" dirty="0"/>
              <a:t>）对于隐函数</a:t>
            </a:r>
            <a:r>
              <a:rPr lang="en-US" altLang="zh-CN" dirty="0"/>
              <a:t>f = f(</a:t>
            </a:r>
            <a:r>
              <a:rPr lang="en-US" altLang="zh-CN" dirty="0" err="1"/>
              <a:t>x,y</a:t>
            </a:r>
            <a:r>
              <a:rPr lang="en-US" altLang="zh-CN" dirty="0"/>
              <a:t>)</a:t>
            </a:r>
            <a:r>
              <a:rPr lang="zh-CN" altLang="en-US" dirty="0"/>
              <a:t>，</a:t>
            </a:r>
            <a:r>
              <a:rPr lang="en-US" altLang="zh-CN" dirty="0" err="1"/>
              <a:t>ezplot</a:t>
            </a:r>
            <a:r>
              <a:rPr lang="zh-CN" altLang="en-US" dirty="0"/>
              <a:t>函数的调用格式为：</a:t>
            </a:r>
            <a:endParaRPr lang="en-US" altLang="zh-CN" dirty="0"/>
          </a:p>
          <a:p>
            <a:pPr lvl="1">
              <a:buNone/>
            </a:pPr>
            <a:r>
              <a:rPr lang="en-US" altLang="zh-CN" dirty="0" err="1"/>
              <a:t>ezplot</a:t>
            </a:r>
            <a:r>
              <a:rPr lang="en-US" altLang="zh-CN" dirty="0"/>
              <a:t>(f)</a:t>
            </a:r>
            <a:r>
              <a:rPr lang="zh-CN" altLang="en-US" dirty="0"/>
              <a:t>：在默认区间</a:t>
            </a:r>
            <a:r>
              <a:rPr lang="en-US" altLang="zh-CN" dirty="0"/>
              <a:t>-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el-GR" altLang="zh-CN" dirty="0">
                <a:solidFill>
                  <a:srgbClr val="FF0000"/>
                </a:solidFill>
              </a:rPr>
              <a:t>π&lt;</a:t>
            </a:r>
            <a:r>
              <a:rPr lang="en-US" altLang="zh-CN" dirty="0">
                <a:solidFill>
                  <a:srgbClr val="FF0000"/>
                </a:solidFill>
              </a:rPr>
              <a:t>x&lt;2</a:t>
            </a:r>
            <a:r>
              <a:rPr lang="el-GR" altLang="zh-CN" dirty="0">
                <a:solidFill>
                  <a:srgbClr val="FF0000"/>
                </a:solidFill>
              </a:rPr>
              <a:t>π</a:t>
            </a:r>
            <a:r>
              <a:rPr lang="zh-CN" altLang="en-US" dirty="0">
                <a:solidFill>
                  <a:srgbClr val="FF0000"/>
                </a:solidFill>
              </a:rPr>
              <a:t>和</a:t>
            </a:r>
            <a:r>
              <a:rPr lang="en-US" altLang="zh-CN" dirty="0">
                <a:solidFill>
                  <a:srgbClr val="FF0000"/>
                </a:solidFill>
              </a:rPr>
              <a:t>-2</a:t>
            </a:r>
            <a:r>
              <a:rPr lang="el-GR" altLang="zh-CN" dirty="0">
                <a:solidFill>
                  <a:srgbClr val="FF0000"/>
                </a:solidFill>
              </a:rPr>
              <a:t>π&lt;</a:t>
            </a:r>
            <a:r>
              <a:rPr lang="en-US" altLang="zh-CN" dirty="0">
                <a:solidFill>
                  <a:srgbClr val="FF0000"/>
                </a:solidFill>
              </a:rPr>
              <a:t>y&lt;2</a:t>
            </a:r>
            <a:r>
              <a:rPr lang="el-GR" altLang="zh-CN" dirty="0">
                <a:solidFill>
                  <a:srgbClr val="FF0000"/>
                </a:solidFill>
              </a:rPr>
              <a:t>π</a:t>
            </a:r>
            <a:r>
              <a:rPr lang="zh-CN" altLang="en-US" dirty="0"/>
              <a:t>绘制</a:t>
            </a:r>
            <a:r>
              <a:rPr lang="en-US" altLang="zh-CN" dirty="0"/>
              <a:t>f(</a:t>
            </a:r>
            <a:r>
              <a:rPr lang="en-US" altLang="zh-CN" dirty="0" err="1"/>
              <a:t>x,y</a:t>
            </a:r>
            <a:r>
              <a:rPr lang="en-US" altLang="zh-CN" dirty="0"/>
              <a:t>) = 0</a:t>
            </a:r>
            <a:r>
              <a:rPr lang="zh-CN" altLang="en-US" dirty="0"/>
              <a:t>的图形。</a:t>
            </a:r>
            <a:endParaRPr lang="en-US" altLang="zh-CN" dirty="0"/>
          </a:p>
          <a:p>
            <a:pPr lvl="1">
              <a:buNone/>
            </a:pPr>
            <a:r>
              <a:rPr lang="en-US" altLang="zh-CN" dirty="0" err="1"/>
              <a:t>ezplot</a:t>
            </a:r>
            <a:r>
              <a:rPr lang="en-US" altLang="zh-CN" dirty="0"/>
              <a:t>(f, [</a:t>
            </a:r>
            <a:r>
              <a:rPr lang="en-US" altLang="zh-CN" dirty="0" err="1"/>
              <a:t>xmin,xmax,ymin,ymax</a:t>
            </a:r>
            <a:r>
              <a:rPr lang="en-US" altLang="zh-CN" dirty="0"/>
              <a:t>])</a:t>
            </a:r>
            <a:r>
              <a:rPr lang="zh-CN" altLang="en-US" dirty="0"/>
              <a:t>：在区间</a:t>
            </a:r>
            <a:r>
              <a:rPr lang="en-US" altLang="zh-CN" dirty="0" err="1">
                <a:solidFill>
                  <a:srgbClr val="FF0000"/>
                </a:solidFill>
              </a:rPr>
              <a:t>xmin</a:t>
            </a:r>
            <a:r>
              <a:rPr lang="en-US" altLang="zh-CN" dirty="0">
                <a:solidFill>
                  <a:srgbClr val="FF0000"/>
                </a:solidFill>
              </a:rPr>
              <a:t>&lt;x&lt;</a:t>
            </a:r>
            <a:r>
              <a:rPr lang="en-US" altLang="zh-CN" dirty="0" err="1">
                <a:solidFill>
                  <a:srgbClr val="FF0000"/>
                </a:solidFill>
              </a:rPr>
              <a:t>xmax</a:t>
            </a:r>
            <a:r>
              <a:rPr lang="zh-CN" altLang="en-US" dirty="0">
                <a:solidFill>
                  <a:srgbClr val="FF0000"/>
                </a:solidFill>
              </a:rPr>
              <a:t>和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buNone/>
            </a:pPr>
            <a:r>
              <a:rPr lang="en-US" altLang="zh-CN" dirty="0" err="1">
                <a:solidFill>
                  <a:srgbClr val="FF0000"/>
                </a:solidFill>
              </a:rPr>
              <a:t>ymin</a:t>
            </a:r>
            <a:r>
              <a:rPr lang="en-US" altLang="zh-CN" dirty="0">
                <a:solidFill>
                  <a:srgbClr val="FF0000"/>
                </a:solidFill>
              </a:rPr>
              <a:t>&lt;y&lt;</a:t>
            </a:r>
            <a:r>
              <a:rPr lang="en-US" altLang="zh-CN" dirty="0" err="1">
                <a:solidFill>
                  <a:srgbClr val="FF0000"/>
                </a:solidFill>
              </a:rPr>
              <a:t>ymax</a:t>
            </a:r>
            <a:r>
              <a:rPr lang="zh-CN" altLang="en-US" dirty="0"/>
              <a:t>绘制</a:t>
            </a:r>
            <a:r>
              <a:rPr lang="en-US" altLang="zh-CN" dirty="0"/>
              <a:t>f(</a:t>
            </a:r>
            <a:r>
              <a:rPr lang="en-US" altLang="zh-CN" dirty="0" err="1"/>
              <a:t>x,y</a:t>
            </a:r>
            <a:r>
              <a:rPr lang="en-US" altLang="zh-CN" dirty="0"/>
              <a:t>) = 0</a:t>
            </a:r>
            <a:r>
              <a:rPr lang="zh-CN" altLang="en-US" dirty="0"/>
              <a:t>的图形。</a:t>
            </a:r>
            <a:endParaRPr lang="en-US" altLang="zh-CN" dirty="0"/>
          </a:p>
          <a:p>
            <a:pPr lvl="1">
              <a:buNone/>
            </a:pPr>
            <a:r>
              <a:rPr lang="en-US" altLang="zh-CN" dirty="0" err="1"/>
              <a:t>ezplot</a:t>
            </a:r>
            <a:r>
              <a:rPr lang="en-US" altLang="zh-CN" dirty="0"/>
              <a:t>(f, [</a:t>
            </a:r>
            <a:r>
              <a:rPr lang="en-US" altLang="zh-CN" dirty="0" err="1"/>
              <a:t>a,b</a:t>
            </a:r>
            <a:r>
              <a:rPr lang="en-US" altLang="zh-CN" dirty="0"/>
              <a:t>])</a:t>
            </a:r>
            <a:r>
              <a:rPr lang="zh-CN" altLang="en-US" dirty="0"/>
              <a:t>：在区间</a:t>
            </a:r>
            <a:r>
              <a:rPr lang="en-US" altLang="zh-CN" dirty="0"/>
              <a:t>a&lt;x&lt;b</a:t>
            </a:r>
            <a:r>
              <a:rPr lang="zh-CN" altLang="en-US" dirty="0"/>
              <a:t>和</a:t>
            </a:r>
            <a:r>
              <a:rPr lang="en-US" altLang="zh-CN" dirty="0"/>
              <a:t>a&lt;y&lt; b</a:t>
            </a:r>
            <a:r>
              <a:rPr lang="zh-CN" altLang="en-US" dirty="0"/>
              <a:t>绘制</a:t>
            </a:r>
            <a:r>
              <a:rPr lang="en-US" altLang="zh-CN" dirty="0"/>
              <a:t>f(</a:t>
            </a:r>
            <a:r>
              <a:rPr lang="en-US" altLang="zh-CN" dirty="0" err="1"/>
              <a:t>x,y</a:t>
            </a:r>
            <a:r>
              <a:rPr lang="en-US" altLang="zh-CN" dirty="0"/>
              <a:t>) = 0</a:t>
            </a:r>
            <a:r>
              <a:rPr lang="zh-CN" altLang="en-US" dirty="0"/>
              <a:t>的图形。</a:t>
            </a:r>
            <a:endParaRPr lang="en-US" altLang="zh-CN" dirty="0"/>
          </a:p>
          <a:p>
            <a:pPr lvl="1">
              <a:buNone/>
            </a:pPr>
            <a:r>
              <a:rPr lang="en-US" altLang="zh-CN" dirty="0"/>
              <a:t>3</a:t>
            </a:r>
            <a:r>
              <a:rPr lang="zh-CN" altLang="en-US" dirty="0"/>
              <a:t>）对于</a:t>
            </a:r>
            <a:r>
              <a:rPr lang="zh-CN" altLang="en-US" dirty="0">
                <a:highlight>
                  <a:srgbClr val="FFFF00"/>
                </a:highlight>
              </a:rPr>
              <a:t>参数方程</a:t>
            </a:r>
            <a:r>
              <a:rPr lang="en-US" altLang="zh-CN" dirty="0">
                <a:highlight>
                  <a:srgbClr val="FFFF00"/>
                </a:highlight>
              </a:rPr>
              <a:t>x = x(t)</a:t>
            </a:r>
            <a:r>
              <a:rPr lang="zh-CN" altLang="en-US" dirty="0">
                <a:highlight>
                  <a:srgbClr val="FFFF00"/>
                </a:highlight>
              </a:rPr>
              <a:t>和</a:t>
            </a:r>
            <a:r>
              <a:rPr lang="en-US" altLang="zh-CN" dirty="0">
                <a:highlight>
                  <a:srgbClr val="FFFF00"/>
                </a:highlight>
              </a:rPr>
              <a:t>y = y(t)</a:t>
            </a:r>
            <a:r>
              <a:rPr lang="zh-CN" altLang="en-US" dirty="0"/>
              <a:t>，</a:t>
            </a:r>
            <a:r>
              <a:rPr lang="en-US" altLang="zh-CN" dirty="0" err="1"/>
              <a:t>ezplot</a:t>
            </a:r>
            <a:r>
              <a:rPr lang="zh-CN" altLang="en-US" dirty="0"/>
              <a:t>函数的调用格式为：</a:t>
            </a:r>
            <a:endParaRPr lang="en-US" altLang="zh-CN" dirty="0"/>
          </a:p>
          <a:p>
            <a:pPr lvl="1">
              <a:buNone/>
            </a:pPr>
            <a:r>
              <a:rPr lang="en-US" altLang="zh-CN" dirty="0" err="1"/>
              <a:t>ezplot</a:t>
            </a:r>
            <a:r>
              <a:rPr lang="en-US" altLang="zh-CN" dirty="0"/>
              <a:t>(</a:t>
            </a:r>
            <a:r>
              <a:rPr lang="en-US" altLang="zh-CN" dirty="0" err="1"/>
              <a:t>x,y</a:t>
            </a:r>
            <a:r>
              <a:rPr lang="en-US" altLang="zh-CN" dirty="0"/>
              <a:t>)</a:t>
            </a:r>
            <a:r>
              <a:rPr lang="zh-CN" altLang="en-US" dirty="0"/>
              <a:t>：在默认区间</a:t>
            </a:r>
            <a:r>
              <a:rPr lang="en-US" altLang="zh-CN" dirty="0">
                <a:highlight>
                  <a:srgbClr val="FFFF00"/>
                </a:highlight>
              </a:rPr>
              <a:t>0&lt;t&lt;2</a:t>
            </a:r>
            <a:r>
              <a:rPr lang="el-GR" altLang="zh-CN" dirty="0">
                <a:highlight>
                  <a:srgbClr val="FFFF00"/>
                </a:highlight>
              </a:rPr>
              <a:t>π</a:t>
            </a:r>
            <a:r>
              <a:rPr lang="zh-CN" altLang="en-US" dirty="0"/>
              <a:t>绘制</a:t>
            </a:r>
            <a:r>
              <a:rPr lang="en-US" altLang="zh-CN" dirty="0"/>
              <a:t>x=x(t)</a:t>
            </a:r>
            <a:r>
              <a:rPr lang="zh-CN" altLang="en-US" dirty="0"/>
              <a:t>和</a:t>
            </a:r>
            <a:r>
              <a:rPr lang="en-US" altLang="zh-CN" dirty="0"/>
              <a:t>y=y(t)</a:t>
            </a:r>
            <a:r>
              <a:rPr lang="zh-CN" altLang="en-US" dirty="0"/>
              <a:t>的图形。</a:t>
            </a:r>
            <a:endParaRPr lang="en-US" altLang="zh-CN" dirty="0"/>
          </a:p>
          <a:p>
            <a:pPr lvl="1">
              <a:buNone/>
            </a:pPr>
            <a:r>
              <a:rPr lang="en-US" altLang="zh-CN" dirty="0" err="1"/>
              <a:t>ezplot</a:t>
            </a:r>
            <a:r>
              <a:rPr lang="en-US" altLang="zh-CN" dirty="0"/>
              <a:t>(</a:t>
            </a:r>
            <a:r>
              <a:rPr lang="en-US" altLang="zh-CN" dirty="0" err="1"/>
              <a:t>x,y</a:t>
            </a:r>
            <a:r>
              <a:rPr lang="en-US" altLang="zh-CN" dirty="0"/>
              <a:t>, [</a:t>
            </a:r>
            <a:r>
              <a:rPr lang="en-US" altLang="zh-CN" dirty="0" err="1"/>
              <a:t>tmin,tmax</a:t>
            </a:r>
            <a:r>
              <a:rPr lang="en-US" altLang="zh-CN" dirty="0"/>
              <a:t>])</a:t>
            </a:r>
            <a:r>
              <a:rPr lang="zh-CN" altLang="en-US" dirty="0"/>
              <a:t>：在区间</a:t>
            </a:r>
            <a:r>
              <a:rPr lang="en-US" altLang="zh-CN" dirty="0" err="1">
                <a:highlight>
                  <a:srgbClr val="FFFF00"/>
                </a:highlight>
              </a:rPr>
              <a:t>tmin</a:t>
            </a:r>
            <a:r>
              <a:rPr lang="en-US" altLang="zh-CN" dirty="0">
                <a:highlight>
                  <a:srgbClr val="FFFF00"/>
                </a:highlight>
              </a:rPr>
              <a:t> &lt; t &lt; </a:t>
            </a:r>
            <a:r>
              <a:rPr lang="en-US" altLang="zh-CN" dirty="0" err="1">
                <a:highlight>
                  <a:srgbClr val="FFFF00"/>
                </a:highlight>
              </a:rPr>
              <a:t>tmax</a:t>
            </a:r>
            <a:r>
              <a:rPr lang="zh-CN" altLang="en-US" dirty="0"/>
              <a:t>绘制</a:t>
            </a:r>
            <a:r>
              <a:rPr lang="en-US" altLang="zh-CN" dirty="0"/>
              <a:t>x=x(t)</a:t>
            </a:r>
            <a:r>
              <a:rPr lang="zh-CN" altLang="en-US" dirty="0"/>
              <a:t>和</a:t>
            </a:r>
            <a:r>
              <a:rPr lang="en-US" altLang="zh-CN" dirty="0"/>
              <a:t>y=y(t)</a:t>
            </a:r>
            <a:r>
              <a:rPr lang="zh-CN" altLang="en-US" dirty="0"/>
              <a:t>的图形。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CBC943-6309-773B-C60F-1D96B229E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70C064-7DB1-0A59-4000-58ACF26F9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679F5F-909A-289A-A11B-0E7085507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47</a:t>
            </a:fld>
            <a:r>
              <a:rPr lang="zh-CN" altLang="en-US"/>
              <a:t>页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C83791-2390-A698-5AC5-66A73DCFD177}"/>
              </a:ext>
            </a:extLst>
          </p:cNvPr>
          <p:cNvSpPr txBox="1"/>
          <p:nvPr/>
        </p:nvSpPr>
        <p:spPr>
          <a:xfrm>
            <a:off x="9841501" y="2044005"/>
            <a:ext cx="1655126" cy="1107996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</a:rPr>
              <a:t>注意：</a:t>
            </a:r>
            <a:endParaRPr lang="en-US" altLang="zh-CN" sz="2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</a:rPr>
              <a:t>该函数的绘制区间。</a:t>
            </a:r>
          </a:p>
        </p:txBody>
      </p:sp>
    </p:spTree>
    <p:extLst>
      <p:ext uri="{BB962C8B-B14F-4D97-AF65-F5344CB8AC3E}">
        <p14:creationId xmlns:p14="http://schemas.microsoft.com/office/powerpoint/2010/main" val="13697914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DCAD90-ECB1-14A4-C472-D21E8F51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绘图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B66323-2E0E-EF61-240A-BFEA0BFA4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664" y="1344214"/>
            <a:ext cx="11096672" cy="4892690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例</a:t>
            </a:r>
            <a:r>
              <a:rPr lang="en-US" altLang="zh-CN" dirty="0">
                <a:solidFill>
                  <a:srgbClr val="FF0000"/>
                </a:solidFill>
              </a:rPr>
              <a:t>4-20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zh-CN" altLang="en-US" dirty="0"/>
              <a:t>隐函数绘图应用举例。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866A47-A36D-92E3-683F-C844354FE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F01739-FE05-BEA2-35D5-CB2798DA3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8895C2-11A0-42B7-67B8-9F8CCDC3C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48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35046B3-0C4F-499E-39B2-5B7049F4F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327" y="1197200"/>
            <a:ext cx="4143797" cy="3429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0365E55-A204-FB24-F7DD-B5DA60656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64" y="2191739"/>
            <a:ext cx="5023695" cy="18614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7BB4CD5-1B43-777F-2952-5512CB144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364" y="4454654"/>
            <a:ext cx="7066306" cy="1408487"/>
          </a:xfrm>
          <a:prstGeom prst="rect">
            <a:avLst/>
          </a:prstGeom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A60D5E8-3492-40FF-E1A4-B7BB9B8CE268}"/>
              </a:ext>
            </a:extLst>
          </p:cNvPr>
          <p:cNvCxnSpPr>
            <a:cxnSpLocks/>
          </p:cNvCxnSpPr>
          <p:nvPr/>
        </p:nvCxnSpPr>
        <p:spPr>
          <a:xfrm>
            <a:off x="2045529" y="3122444"/>
            <a:ext cx="209990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A66D7CA-10BE-3F25-39BD-9BE78576AA06}"/>
              </a:ext>
            </a:extLst>
          </p:cNvPr>
          <p:cNvCxnSpPr>
            <a:cxnSpLocks/>
          </p:cNvCxnSpPr>
          <p:nvPr/>
        </p:nvCxnSpPr>
        <p:spPr>
          <a:xfrm>
            <a:off x="2099521" y="4053150"/>
            <a:ext cx="260113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3C5EBFA9-44F2-ED9A-0128-D8B96649A6A0}"/>
              </a:ext>
            </a:extLst>
          </p:cNvPr>
          <p:cNvCxnSpPr>
            <a:cxnSpLocks/>
          </p:cNvCxnSpPr>
          <p:nvPr/>
        </p:nvCxnSpPr>
        <p:spPr>
          <a:xfrm>
            <a:off x="2311273" y="5137070"/>
            <a:ext cx="215963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F633277-4031-D6A7-7AA1-C4517FB7130D}"/>
              </a:ext>
            </a:extLst>
          </p:cNvPr>
          <p:cNvCxnSpPr>
            <a:cxnSpLocks/>
          </p:cNvCxnSpPr>
          <p:nvPr/>
        </p:nvCxnSpPr>
        <p:spPr>
          <a:xfrm>
            <a:off x="2371774" y="5863141"/>
            <a:ext cx="42358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8305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15F60B-29B6-C3F6-649F-0336D2CC3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绘图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4AC292-269A-77A4-D79F-37EE37208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隐函数绘图</a:t>
            </a:r>
            <a:endParaRPr lang="en-US" altLang="zh-CN" dirty="0"/>
          </a:p>
          <a:p>
            <a:pPr lvl="1"/>
            <a:r>
              <a:rPr lang="zh-CN" altLang="en-US" dirty="0"/>
              <a:t>隐函数三维绘图</a:t>
            </a:r>
            <a:endParaRPr lang="en-US" altLang="zh-CN" dirty="0"/>
          </a:p>
          <a:p>
            <a:pPr lvl="1">
              <a:buNone/>
            </a:pPr>
            <a:r>
              <a:rPr lang="zh-CN" altLang="en-US" dirty="0"/>
              <a:t>隐函数三维绘图函数有</a:t>
            </a:r>
            <a:r>
              <a:rPr lang="en-US" altLang="zh-CN" dirty="0" err="1"/>
              <a:t>ezcontour</a:t>
            </a:r>
            <a:r>
              <a:rPr lang="zh-CN" altLang="en-US" dirty="0"/>
              <a:t>、</a:t>
            </a:r>
            <a:r>
              <a:rPr lang="en-US" altLang="zh-CN" dirty="0" err="1"/>
              <a:t>ezcontourf</a:t>
            </a:r>
            <a:r>
              <a:rPr lang="zh-CN" altLang="en-US" dirty="0"/>
              <a:t>、</a:t>
            </a:r>
            <a:r>
              <a:rPr lang="en-US" altLang="zh-CN" dirty="0" err="1"/>
              <a:t>ezmesh</a:t>
            </a:r>
            <a:r>
              <a:rPr lang="zh-CN" altLang="en-US" dirty="0"/>
              <a:t>、</a:t>
            </a:r>
            <a:r>
              <a:rPr lang="en-US" altLang="zh-CN" dirty="0" err="1"/>
              <a:t>ezmeshc</a:t>
            </a:r>
            <a:r>
              <a:rPr lang="zh-CN" altLang="en-US" dirty="0"/>
              <a:t>、</a:t>
            </a:r>
            <a:r>
              <a:rPr lang="en-US" altLang="zh-CN" dirty="0"/>
              <a:t>ezplot3</a:t>
            </a:r>
            <a:r>
              <a:rPr lang="zh-CN" altLang="en-US" dirty="0"/>
              <a:t>、</a:t>
            </a:r>
            <a:r>
              <a:rPr lang="en-US" altLang="zh-CN" dirty="0" err="1"/>
              <a:t>ezpolar</a:t>
            </a:r>
            <a:r>
              <a:rPr lang="zh-CN" altLang="en-US" dirty="0"/>
              <a:t>、</a:t>
            </a:r>
            <a:r>
              <a:rPr lang="en-US" altLang="zh-CN" dirty="0" err="1"/>
              <a:t>ezsurf</a:t>
            </a:r>
            <a:r>
              <a:rPr lang="zh-CN" altLang="en-US" dirty="0"/>
              <a:t>、</a:t>
            </a:r>
            <a:r>
              <a:rPr lang="en-US" altLang="zh-CN" dirty="0" err="1"/>
              <a:t>ezsurfc</a:t>
            </a:r>
            <a:r>
              <a:rPr lang="zh-CN" altLang="en-US" dirty="0"/>
              <a:t>，它们的调用格式基本相同，需要时利用</a:t>
            </a:r>
            <a:r>
              <a:rPr lang="en-US" altLang="zh-CN" dirty="0"/>
              <a:t>help</a:t>
            </a:r>
            <a:r>
              <a:rPr lang="zh-CN" altLang="en-US" dirty="0"/>
              <a:t>查阅帮助信息。</a:t>
            </a:r>
            <a:endParaRPr lang="en-US" altLang="zh-CN" dirty="0"/>
          </a:p>
          <a:p>
            <a:pPr lvl="1">
              <a:buNone/>
            </a:pPr>
            <a:r>
              <a:rPr lang="zh-CN" altLang="en-US" dirty="0"/>
              <a:t>例如：</a:t>
            </a:r>
            <a:endParaRPr lang="en-US" altLang="zh-CN" dirty="0"/>
          </a:p>
          <a:p>
            <a:pPr lvl="1">
              <a:buNone/>
            </a:pPr>
            <a:r>
              <a:rPr lang="en-US" altLang="zh-CN" dirty="0"/>
              <a:t>help </a:t>
            </a:r>
            <a:r>
              <a:rPr lang="en-US" altLang="zh-CN" dirty="0" err="1"/>
              <a:t>ezsurf</a:t>
            </a:r>
            <a:endParaRPr lang="en-US" altLang="zh-CN" dirty="0"/>
          </a:p>
          <a:p>
            <a:pPr lvl="1">
              <a:buNone/>
            </a:pPr>
            <a:r>
              <a:rPr lang="en-US" altLang="zh-CN" dirty="0">
                <a:solidFill>
                  <a:schemeClr val="accent6"/>
                </a:solidFill>
              </a:rPr>
              <a:t>% </a:t>
            </a:r>
            <a:r>
              <a:rPr lang="zh-CN" altLang="en-US" dirty="0">
                <a:solidFill>
                  <a:schemeClr val="accent6"/>
                </a:solidFill>
              </a:rPr>
              <a:t>用法：</a:t>
            </a:r>
            <a:r>
              <a:rPr lang="en-US" altLang="zh-CN" dirty="0" err="1">
                <a:solidFill>
                  <a:schemeClr val="accent6"/>
                </a:solidFill>
              </a:rPr>
              <a:t>ezsurf</a:t>
            </a:r>
            <a:r>
              <a:rPr lang="en-US" altLang="zh-CN" dirty="0">
                <a:solidFill>
                  <a:schemeClr val="accent6"/>
                </a:solidFill>
              </a:rPr>
              <a:t>(</a:t>
            </a:r>
            <a:r>
              <a:rPr lang="en-US" altLang="zh-CN" dirty="0" err="1">
                <a:solidFill>
                  <a:schemeClr val="accent6"/>
                </a:solidFill>
              </a:rPr>
              <a:t>fun,domain</a:t>
            </a:r>
            <a:r>
              <a:rPr lang="en-US" altLang="zh-CN" dirty="0">
                <a:solidFill>
                  <a:schemeClr val="accent6"/>
                </a:solidFill>
              </a:rPr>
              <a:t>)</a:t>
            </a:r>
          </a:p>
          <a:p>
            <a:pPr lvl="1">
              <a:buNone/>
            </a:pPr>
            <a:r>
              <a:rPr lang="en-US" altLang="zh-CN" dirty="0">
                <a:solidFill>
                  <a:schemeClr val="accent6"/>
                </a:solidFill>
              </a:rPr>
              <a:t>% fun </a:t>
            </a:r>
            <a:r>
              <a:rPr lang="zh-CN" altLang="en-US" dirty="0">
                <a:solidFill>
                  <a:schemeClr val="accent6"/>
                </a:solidFill>
              </a:rPr>
              <a:t>可以是函数句柄、字符向量或字符串，</a:t>
            </a:r>
            <a:r>
              <a:rPr lang="en-US" altLang="zh-CN" dirty="0" err="1">
                <a:solidFill>
                  <a:schemeClr val="accent6"/>
                </a:solidFill>
              </a:rPr>
              <a:t>domian</a:t>
            </a:r>
            <a:r>
              <a:rPr lang="zh-CN" altLang="en-US" dirty="0">
                <a:solidFill>
                  <a:schemeClr val="accent6"/>
                </a:solidFill>
              </a:rPr>
              <a:t>为定义域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66E292-EA7B-F026-8B47-9B683841E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190C21-8504-AD4C-3896-44DF9FE8F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374043-CFF4-BFBF-F314-0F3F8B9F2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49</a:t>
            </a:fld>
            <a:r>
              <a:rPr lang="zh-CN" altLang="en-US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419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90704A-AFD8-9D09-99C6-B16A9F7D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绘图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6E098A-5174-44A0-210C-0C45B342B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例</a:t>
            </a:r>
            <a:r>
              <a:rPr lang="en-US" altLang="zh-CN" dirty="0">
                <a:solidFill>
                  <a:srgbClr val="FF0000"/>
                </a:solidFill>
              </a:rPr>
              <a:t>4-2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zh-CN" altLang="en-US" dirty="0"/>
              <a:t>绘制曲线。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pPr lvl="1">
              <a:buNone/>
            </a:pPr>
            <a:r>
              <a:rPr lang="zh-CN" altLang="fr-FR" dirty="0"/>
              <a:t>程序如下：</a:t>
            </a:r>
          </a:p>
          <a:p>
            <a:pPr lvl="1">
              <a:buNone/>
            </a:pPr>
            <a:r>
              <a:rPr lang="fr-FR" altLang="zh-CN" dirty="0"/>
              <a:t>t = 0:0.1:2*pi;</a:t>
            </a:r>
          </a:p>
          <a:p>
            <a:pPr lvl="1">
              <a:buNone/>
            </a:pPr>
            <a:r>
              <a:rPr lang="fr-FR" altLang="zh-CN" dirty="0"/>
              <a:t>x = t.*sin(3*t);</a:t>
            </a:r>
          </a:p>
          <a:p>
            <a:pPr lvl="1">
              <a:buNone/>
            </a:pPr>
            <a:r>
              <a:rPr lang="fr-FR" altLang="zh-CN" dirty="0"/>
              <a:t>y = t.*sin(t).*sin(t);</a:t>
            </a:r>
          </a:p>
          <a:p>
            <a:pPr lvl="1">
              <a:buNone/>
            </a:pPr>
            <a:r>
              <a:rPr lang="fr-FR" altLang="zh-CN" dirty="0"/>
              <a:t>plot(x,y);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4B8B57-FE10-D01A-E391-B0FA152B7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4509E6-D278-D895-484B-09C939076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C2207F-7C71-2412-5585-DBA22CF01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5</a:t>
            </a:fld>
            <a:r>
              <a:rPr lang="zh-CN" altLang="en-US"/>
              <a:t>页</a:t>
            </a:r>
            <a:endParaRPr lang="zh-CN" altLang="en-US" dirty="0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D45BFA02-F35B-4B51-415B-D203391736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4853187"/>
              </p:ext>
            </p:extLst>
          </p:nvPr>
        </p:nvGraphicFramePr>
        <p:xfrm>
          <a:off x="1732528" y="1983290"/>
          <a:ext cx="2357000" cy="1340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13815" imgH="1031797" progId="Equation.DSMT4">
                  <p:embed/>
                </p:oleObj>
              </mc:Choice>
              <mc:Fallback>
                <p:oleObj name="Equation" r:id="rId2" imgW="1813815" imgH="1031797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32528" y="1983290"/>
                        <a:ext cx="2357000" cy="13403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664FDE70-8B64-A006-1C6E-D5004DBB1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8845" y="1593013"/>
            <a:ext cx="4836958" cy="436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067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E871D9-639F-97B4-6DAB-02346B67C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绘图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1BF674-C0E8-7F5B-844F-DDC480390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例</a:t>
            </a:r>
            <a:r>
              <a:rPr lang="en-US" altLang="zh-CN" dirty="0">
                <a:solidFill>
                  <a:srgbClr val="FF0000"/>
                </a:solidFill>
              </a:rPr>
              <a:t>2-21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zh-CN" altLang="en-US" dirty="0"/>
              <a:t>绘制下列曲面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581A81-EC26-A8AC-906A-D2478D716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ECF162-B50F-ED9B-C97C-E8DA06267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36313E-35C3-4575-4287-5648CF298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50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57A42AA-2D76-A527-9AE9-DA6E9D0BF5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93016" y="2159638"/>
            <a:ext cx="3597735" cy="121678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68EFF09-B7C2-1F25-3DF7-55FE77CAF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681" y="1653311"/>
            <a:ext cx="5657249" cy="444890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1109078-5425-CF77-8417-089E60D60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238" y="3574890"/>
            <a:ext cx="5113082" cy="180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8172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79C1E6-9B22-74B5-705A-5274C155E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绘图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32D18E-03DB-3F51-E634-5FF5E7DCA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09" y="1330430"/>
            <a:ext cx="11278576" cy="4892690"/>
          </a:xfrm>
        </p:spPr>
        <p:txBody>
          <a:bodyPr/>
          <a:lstStyle/>
          <a:p>
            <a:r>
              <a:rPr lang="zh-CN" altLang="en-US" dirty="0"/>
              <a:t>图形修饰处理</a:t>
            </a:r>
            <a:endParaRPr lang="en-US" altLang="zh-CN" dirty="0"/>
          </a:p>
          <a:p>
            <a:pPr indent="720000">
              <a:buNone/>
            </a:pPr>
            <a:r>
              <a:rPr lang="zh-CN" altLang="en-US" dirty="0"/>
              <a:t>图形修饰处理包括：</a:t>
            </a:r>
            <a:r>
              <a:rPr lang="zh-CN" altLang="en-US" dirty="0">
                <a:solidFill>
                  <a:srgbClr val="0A10FE"/>
                </a:solidFill>
              </a:rPr>
              <a:t>视点处理、色彩处理和裁剪处理</a:t>
            </a:r>
            <a:r>
              <a:rPr lang="zh-CN" altLang="en-US" dirty="0"/>
              <a:t>等方法。</a:t>
            </a:r>
            <a:endParaRPr lang="en-US" altLang="zh-CN" dirty="0"/>
          </a:p>
          <a:p>
            <a:pPr lvl="1"/>
            <a:r>
              <a:rPr lang="zh-CN" altLang="en-US" dirty="0"/>
              <a:t>视点处理</a:t>
            </a:r>
            <a:endParaRPr lang="en-US" altLang="zh-CN" dirty="0"/>
          </a:p>
          <a:p>
            <a:pPr lvl="1">
              <a:buNone/>
            </a:pPr>
            <a:r>
              <a:rPr lang="zh-CN" altLang="en-US" dirty="0"/>
              <a:t>从不同视点观察物体，所看到的物体形状是不一样的。因此，从不同视点绘制图形，其形状也不一样。</a:t>
            </a:r>
            <a:endParaRPr lang="en-US" altLang="zh-CN" dirty="0"/>
          </a:p>
          <a:p>
            <a:pPr lvl="1">
              <a:buNone/>
            </a:pPr>
            <a:r>
              <a:rPr lang="zh-CN" altLang="en-US" dirty="0">
                <a:solidFill>
                  <a:srgbClr val="FF0000"/>
                </a:solidFill>
              </a:rPr>
              <a:t>视点位置：</a:t>
            </a:r>
            <a:r>
              <a:rPr lang="zh-CN" altLang="en-US" dirty="0"/>
              <a:t>方位角、仰角。</a:t>
            </a:r>
            <a:endParaRPr lang="en-US" altLang="zh-CN" dirty="0"/>
          </a:p>
          <a:p>
            <a:pPr lvl="1">
              <a:buNone/>
            </a:pPr>
            <a:r>
              <a:rPr lang="en-US" altLang="zh-CN" dirty="0"/>
              <a:t>MATLAB</a:t>
            </a:r>
            <a:r>
              <a:rPr lang="zh-CN" altLang="en-US" dirty="0"/>
              <a:t>提供了设置视点的函数</a:t>
            </a:r>
            <a:r>
              <a:rPr lang="en-US" altLang="zh-CN" dirty="0">
                <a:solidFill>
                  <a:srgbClr val="0A10FE"/>
                </a:solidFill>
              </a:rPr>
              <a:t>view</a:t>
            </a:r>
            <a:r>
              <a:rPr lang="zh-CN" altLang="en-US" dirty="0"/>
              <a:t>，其调用格式为：</a:t>
            </a:r>
            <a:r>
              <a:rPr lang="en-US" altLang="zh-CN" dirty="0">
                <a:solidFill>
                  <a:srgbClr val="0A10FE"/>
                </a:solidFill>
              </a:rPr>
              <a:t>view(</a:t>
            </a:r>
            <a:r>
              <a:rPr lang="en-US" altLang="zh-CN" dirty="0" err="1">
                <a:solidFill>
                  <a:srgbClr val="0A10FE"/>
                </a:solidFill>
              </a:rPr>
              <a:t>az,el</a:t>
            </a:r>
            <a:r>
              <a:rPr lang="en-US" altLang="zh-CN" dirty="0">
                <a:solidFill>
                  <a:srgbClr val="0A10FE"/>
                </a:solidFill>
              </a:rPr>
              <a:t>)</a:t>
            </a:r>
            <a:r>
              <a:rPr lang="zh-CN" altLang="en-US" dirty="0">
                <a:solidFill>
                  <a:srgbClr val="0A10FE"/>
                </a:solidFill>
              </a:rPr>
              <a:t>；</a:t>
            </a:r>
            <a:endParaRPr lang="en-US" altLang="zh-CN" dirty="0">
              <a:solidFill>
                <a:srgbClr val="0A10FE"/>
              </a:solidFill>
            </a:endParaRPr>
          </a:p>
          <a:p>
            <a:pPr lvl="1">
              <a:buNone/>
            </a:pPr>
            <a:r>
              <a:rPr lang="zh-CN" altLang="en-US" dirty="0"/>
              <a:t>其中</a:t>
            </a:r>
            <a:r>
              <a:rPr lang="en-US" altLang="zh-CN" dirty="0" err="1"/>
              <a:t>az</a:t>
            </a:r>
            <a:r>
              <a:rPr lang="zh-CN" altLang="en-US" dirty="0"/>
              <a:t>为方位角，</a:t>
            </a:r>
            <a:r>
              <a:rPr lang="en-US" altLang="zh-CN" dirty="0" err="1"/>
              <a:t>el</a:t>
            </a:r>
            <a:r>
              <a:rPr lang="zh-CN" altLang="en-US" dirty="0"/>
              <a:t>为仰角，它们均以度为单位。</a:t>
            </a:r>
            <a:endParaRPr lang="en-US" altLang="zh-CN" dirty="0"/>
          </a:p>
          <a:p>
            <a:pPr lvl="1">
              <a:buNone/>
            </a:pPr>
            <a:r>
              <a:rPr lang="zh-CN" altLang="en-US" dirty="0"/>
              <a:t>系统默认的视点为：</a:t>
            </a:r>
            <a:r>
              <a:rPr lang="zh-CN" altLang="en-US" dirty="0">
                <a:solidFill>
                  <a:srgbClr val="0A10FE"/>
                </a:solidFill>
              </a:rPr>
              <a:t>方位角</a:t>
            </a:r>
            <a:r>
              <a:rPr lang="en-US" altLang="zh-CN" dirty="0">
                <a:solidFill>
                  <a:srgbClr val="0A10FE"/>
                </a:solidFill>
              </a:rPr>
              <a:t>-37.5°, </a:t>
            </a:r>
            <a:r>
              <a:rPr lang="zh-CN" altLang="en-US" dirty="0">
                <a:solidFill>
                  <a:srgbClr val="0A10FE"/>
                </a:solidFill>
              </a:rPr>
              <a:t>仰角</a:t>
            </a:r>
            <a:r>
              <a:rPr lang="en-US" altLang="zh-CN" dirty="0">
                <a:solidFill>
                  <a:srgbClr val="0A10FE"/>
                </a:solidFill>
              </a:rPr>
              <a:t>30°</a:t>
            </a:r>
            <a:r>
              <a:rPr lang="zh-CN" altLang="en-US" dirty="0">
                <a:solidFill>
                  <a:srgbClr val="0A10FE"/>
                </a:solidFill>
              </a:rPr>
              <a:t>。</a:t>
            </a:r>
            <a:endParaRPr lang="en-US" altLang="zh-CN" dirty="0">
              <a:solidFill>
                <a:srgbClr val="0A10FE"/>
              </a:solidFill>
            </a:endParaRP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741A70-38D0-3213-5227-F9483F5DA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D01DF6-B3CA-1291-5B2A-795150A10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A8054A-9D6C-76E5-47CF-EB0FA02E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51</a:t>
            </a:fld>
            <a:r>
              <a:rPr lang="zh-CN" altLang="en-US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5049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C5FE79F-BD1F-8681-0C45-1022BBB18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718" y="1679720"/>
            <a:ext cx="5451890" cy="464781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E980611-A686-33EA-AE7D-B859E1C00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绘图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0F3787-D199-AD17-B9D5-0CF096BBB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例</a:t>
            </a:r>
            <a:r>
              <a:rPr lang="en-US" altLang="zh-CN" dirty="0">
                <a:solidFill>
                  <a:srgbClr val="FF0000"/>
                </a:solidFill>
              </a:rPr>
              <a:t>4-22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zh-CN" altLang="en-US" dirty="0"/>
              <a:t>从不同视点观察三维曲线。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386408-9C16-DE3A-1BBA-B550DE9DE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C18124-DEB4-993A-BBE8-D2EB96A31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40486E-FB2F-9ACE-265F-9733AD16D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52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2CB97F3-2999-2BB8-77B7-243B57FFA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821" y="1842584"/>
            <a:ext cx="4550454" cy="456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611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147A71-BEFC-A58D-4E1E-5ABD9728E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绘图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34969D1-6624-1205-635B-4F4BBC2A97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lvl="1"/>
                <a:r>
                  <a:rPr lang="zh-CN" altLang="en-US" dirty="0"/>
                  <a:t>色彩处理</a:t>
                </a:r>
                <a:endParaRPr lang="en-US" altLang="zh-CN" dirty="0"/>
              </a:p>
              <a:p>
                <a:pPr>
                  <a:buNone/>
                </a:pPr>
                <a:r>
                  <a:rPr lang="zh-CN" altLang="en-US" dirty="0">
                    <a:highlight>
                      <a:srgbClr val="FFFF00"/>
                    </a:highlight>
                  </a:rPr>
                  <a:t>      </a:t>
                </a:r>
                <a:r>
                  <a:rPr lang="en-US" altLang="zh-CN" dirty="0">
                    <a:highlight>
                      <a:srgbClr val="FFFF00"/>
                    </a:highlight>
                  </a:rPr>
                  <a:t>1. </a:t>
                </a:r>
                <a:r>
                  <a:rPr lang="zh-CN" altLang="en-US" dirty="0">
                    <a:highlight>
                      <a:srgbClr val="FFFF00"/>
                    </a:highlight>
                  </a:rPr>
                  <a:t>颜色的向量表示：</a:t>
                </a:r>
                <a:r>
                  <a:rPr lang="en-US" altLang="zh-CN" dirty="0"/>
                  <a:t>MATLAB</a:t>
                </a:r>
                <a:r>
                  <a:rPr lang="zh-CN" altLang="en-US" dirty="0"/>
                  <a:t>除</a:t>
                </a:r>
                <a:r>
                  <a:rPr lang="zh-CN" altLang="en-US" dirty="0">
                    <a:solidFill>
                      <a:srgbClr val="0A10FE"/>
                    </a:solidFill>
                  </a:rPr>
                  <a:t>用字符表示颜色</a:t>
                </a:r>
                <a:r>
                  <a:rPr lang="zh-CN" altLang="en-US" dirty="0"/>
                  <a:t>外，还可以</a:t>
                </a:r>
                <a:r>
                  <a:rPr lang="zh-CN" altLang="en-US" dirty="0">
                    <a:solidFill>
                      <a:srgbClr val="0A10FE"/>
                    </a:solidFill>
                  </a:rPr>
                  <a:t>用含有</a:t>
                </a:r>
                <a:r>
                  <a:rPr lang="en-US" altLang="zh-CN" dirty="0">
                    <a:solidFill>
                      <a:srgbClr val="0A10FE"/>
                    </a:solidFill>
                  </a:rPr>
                  <a:t>3</a:t>
                </a:r>
                <a:r>
                  <a:rPr lang="zh-CN" altLang="en-US" dirty="0">
                    <a:solidFill>
                      <a:srgbClr val="0A10FE"/>
                    </a:solidFill>
                  </a:rPr>
                  <a:t>个元素的向量表示颜色</a:t>
                </a:r>
                <a:r>
                  <a:rPr lang="zh-CN" altLang="en-US" dirty="0"/>
                  <a:t>。</a:t>
                </a:r>
                <a:r>
                  <a:rPr lang="zh-CN" altLang="en-US" dirty="0">
                    <a:solidFill>
                      <a:srgbClr val="0A10FE"/>
                    </a:solidFill>
                  </a:rPr>
                  <a:t>向量元素在</a:t>
                </a:r>
                <a:r>
                  <a:rPr lang="en-US" altLang="zh-CN" dirty="0">
                    <a:solidFill>
                      <a:srgbClr val="0A10FE"/>
                    </a:solidFill>
                  </a:rPr>
                  <a:t>[0,1]</a:t>
                </a:r>
                <a:r>
                  <a:rPr lang="zh-CN" altLang="en-US" dirty="0">
                    <a:solidFill>
                      <a:srgbClr val="0A10FE"/>
                    </a:solidFill>
                  </a:rPr>
                  <a:t>范围取值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个元素分别表示</a:t>
                </a:r>
                <a:r>
                  <a:rPr lang="zh-CN" altLang="en-US" dirty="0">
                    <a:solidFill>
                      <a:srgbClr val="0A10FE"/>
                    </a:solidFill>
                  </a:rPr>
                  <a:t>红、绿、蓝</a:t>
                </a:r>
                <a:r>
                  <a:rPr lang="en-US" altLang="zh-CN" dirty="0">
                    <a:solidFill>
                      <a:srgbClr val="0A10FE"/>
                    </a:solidFill>
                  </a:rPr>
                  <a:t>3</a:t>
                </a:r>
                <a:r>
                  <a:rPr lang="zh-CN" altLang="en-US" dirty="0">
                    <a:solidFill>
                      <a:srgbClr val="0A10FE"/>
                    </a:solidFill>
                  </a:rPr>
                  <a:t>种颜色的相对亮度</a:t>
                </a:r>
                <a:r>
                  <a:rPr lang="zh-CN" altLang="en-US" dirty="0"/>
                  <a:t>，称为</a:t>
                </a:r>
                <a:r>
                  <a:rPr lang="en-US" altLang="zh-CN" dirty="0"/>
                  <a:t>RGB</a:t>
                </a:r>
                <a:r>
                  <a:rPr lang="zh-CN" altLang="en-US" dirty="0"/>
                  <a:t>三元组。</a:t>
                </a:r>
                <a:endParaRPr lang="en-US" altLang="zh-CN" dirty="0"/>
              </a:p>
              <a:p>
                <a:pPr>
                  <a:buNone/>
                </a:pPr>
                <a:r>
                  <a:rPr lang="en-US" altLang="zh-CN" dirty="0">
                    <a:highlight>
                      <a:srgbClr val="FFFF00"/>
                    </a:highlight>
                  </a:rPr>
                  <a:t>     2.</a:t>
                </a:r>
                <a:r>
                  <a:rPr lang="zh-CN" altLang="en-US" dirty="0">
                    <a:highlight>
                      <a:srgbClr val="FFFF00"/>
                    </a:highlight>
                  </a:rPr>
                  <a:t>色图：</a:t>
                </a:r>
                <a:r>
                  <a:rPr lang="zh-CN" altLang="en-US" dirty="0"/>
                  <a:t>色图</a:t>
                </a:r>
                <a:r>
                  <a:rPr lang="en-US" altLang="zh-CN" dirty="0"/>
                  <a:t>(Color map)</a:t>
                </a:r>
                <a:r>
                  <a:rPr lang="zh-CN" altLang="en-US" dirty="0"/>
                  <a:t>是</a:t>
                </a:r>
                <a:r>
                  <a:rPr lang="en-US" altLang="zh-CN" dirty="0"/>
                  <a:t>MATLAB</a:t>
                </a:r>
                <a:r>
                  <a:rPr lang="zh-CN" altLang="en-US" dirty="0"/>
                  <a:t>系统引入的概念。在</a:t>
                </a:r>
                <a:r>
                  <a:rPr lang="en-US" altLang="zh-CN" dirty="0"/>
                  <a:t>MATLAB</a:t>
                </a:r>
                <a:r>
                  <a:rPr lang="zh-CN" altLang="en-US" dirty="0"/>
                  <a:t>中，</a:t>
                </a:r>
                <a:r>
                  <a:rPr lang="zh-CN" altLang="en-US" dirty="0">
                    <a:solidFill>
                      <a:srgbClr val="0A10FE"/>
                    </a:solidFill>
                  </a:rPr>
                  <a:t>每个图形窗口只能有一个色图</a:t>
                </a:r>
                <a:r>
                  <a:rPr lang="zh-CN" altLang="en-US" dirty="0"/>
                  <a:t>。色图是</a:t>
                </a:r>
                <a:r>
                  <a:rPr lang="en-US" altLang="zh-CN" dirty="0"/>
                  <a:t>m×3 </a:t>
                </a:r>
                <a:r>
                  <a:rPr lang="zh-CN" altLang="en-US" dirty="0"/>
                  <a:t>的数值矩阵，它的每一行是</a:t>
                </a:r>
                <a:r>
                  <a:rPr lang="en-US" altLang="zh-CN" dirty="0"/>
                  <a:t>RGB</a:t>
                </a:r>
                <a:r>
                  <a:rPr lang="zh-CN" altLang="en-US" dirty="0"/>
                  <a:t>三元组。色图矩阵可以人为地生成，也可以调用</a:t>
                </a:r>
                <a:r>
                  <a:rPr lang="en-US" altLang="zh-CN" dirty="0"/>
                  <a:t>MATLAB</a:t>
                </a:r>
                <a:r>
                  <a:rPr lang="zh-CN" altLang="en-US" dirty="0"/>
                  <a:t>提供的函数来定义色图矩阵。</a:t>
                </a:r>
                <a:endParaRPr lang="en-US" altLang="zh-CN" dirty="0"/>
              </a:p>
              <a:p>
                <a:pPr indent="720000">
                  <a:buNone/>
                </a:pPr>
                <a:r>
                  <a:rPr lang="zh-CN" altLang="en-US" dirty="0"/>
                  <a:t>色图矩阵的维数可由函数调用格式决定：</a:t>
                </a:r>
                <a:endParaRPr lang="en-US" altLang="zh-CN" dirty="0"/>
              </a:p>
              <a:p>
                <a:pPr indent="720000">
                  <a:buNone/>
                </a:pPr>
                <a:r>
                  <a:rPr lang="en-US" altLang="zh-CN" dirty="0"/>
                  <a:t>M = hot;      </a:t>
                </a:r>
                <a:r>
                  <a:rPr lang="en-US" altLang="zh-CN" dirty="0">
                    <a:solidFill>
                      <a:schemeClr val="accent6"/>
                    </a:solidFill>
                  </a:rPr>
                  <a:t>% size: 256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dirty="0">
                    <a:solidFill>
                      <a:schemeClr val="accent6"/>
                    </a:solidFill>
                  </a:rPr>
                  <a:t>3</a:t>
                </a:r>
                <a:endParaRPr lang="en-US" altLang="zh-CN" dirty="0"/>
              </a:p>
              <a:p>
                <a:pPr indent="720000">
                  <a:buNone/>
                </a:pPr>
                <a:r>
                  <a:rPr lang="zh-CN" altLang="en-US" dirty="0"/>
                  <a:t>图形窗口色图的设置和改变： </a:t>
                </a:r>
                <a:r>
                  <a:rPr lang="en-US" altLang="zh-CN" dirty="0"/>
                  <a:t>colormap(M)   </a:t>
                </a:r>
                <a:r>
                  <a:rPr lang="en-US" altLang="zh-CN" dirty="0">
                    <a:solidFill>
                      <a:schemeClr val="accent6"/>
                    </a:solidFill>
                  </a:rPr>
                  <a:t>% M</a:t>
                </a:r>
                <a:r>
                  <a:rPr lang="zh-CN" altLang="en-US" dirty="0">
                    <a:solidFill>
                      <a:schemeClr val="accent6"/>
                    </a:solidFill>
                  </a:rPr>
                  <a:t>为色图矩阵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34969D1-6624-1205-635B-4F4BBC2A9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242" r="-27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C37B1D-7DC6-1E8B-5366-E33FE1119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FF34D8-753C-164B-C750-9DC1D8F5E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1F1417-F30A-40A2-147F-1BAAB087F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53</a:t>
            </a:fld>
            <a:r>
              <a:rPr lang="zh-CN" altLang="en-US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05874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CF4392-9049-0A94-4EE3-0D7E82147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绘图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014D31-21A5-7DCE-A94B-2EE8A3583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/>
              <a:t>色彩处理</a:t>
            </a:r>
            <a:endParaRPr lang="en-US" altLang="zh-CN" dirty="0"/>
          </a:p>
          <a:p>
            <a:pPr lvl="1">
              <a:buNone/>
            </a:pPr>
            <a:r>
              <a:rPr lang="en-US" altLang="zh-CN" dirty="0">
                <a:highlight>
                  <a:srgbClr val="FFFF00"/>
                </a:highlight>
              </a:rPr>
              <a:t>3. </a:t>
            </a:r>
            <a:r>
              <a:rPr lang="zh-CN" altLang="en-US" dirty="0">
                <a:highlight>
                  <a:srgbClr val="FFFF00"/>
                </a:highlight>
              </a:rPr>
              <a:t>三维表面图形的着色：</a:t>
            </a:r>
            <a:r>
              <a:rPr lang="zh-CN" altLang="en-US" dirty="0"/>
              <a:t>三维表面图实际上就是在网格图的每一个网格片上涂上颜色。</a:t>
            </a:r>
            <a:r>
              <a:rPr lang="en-US" altLang="zh-CN" dirty="0">
                <a:solidFill>
                  <a:srgbClr val="0A10FE"/>
                </a:solidFill>
              </a:rPr>
              <a:t>surf</a:t>
            </a:r>
            <a:r>
              <a:rPr lang="zh-CN" altLang="en-US" dirty="0"/>
              <a:t>函数用默认的着色方式对网格片着色。除此之外，还可以用</a:t>
            </a:r>
            <a:r>
              <a:rPr lang="en-US" altLang="zh-CN" dirty="0">
                <a:solidFill>
                  <a:srgbClr val="0A10FE"/>
                </a:solidFill>
              </a:rPr>
              <a:t>shading</a:t>
            </a:r>
            <a:r>
              <a:rPr lang="zh-CN" altLang="en-US" dirty="0"/>
              <a:t>命令来改变着色方式。</a:t>
            </a:r>
            <a:endParaRPr lang="en-US" altLang="zh-CN" dirty="0"/>
          </a:p>
          <a:p>
            <a:pPr lvl="1">
              <a:buNone/>
            </a:pPr>
            <a:r>
              <a:rPr lang="en-US" altLang="zh-CN" dirty="0">
                <a:solidFill>
                  <a:srgbClr val="0A10FE"/>
                </a:solidFill>
              </a:rPr>
              <a:t>1</a:t>
            </a:r>
            <a:r>
              <a:rPr lang="zh-CN" altLang="en-US" dirty="0">
                <a:solidFill>
                  <a:srgbClr val="0A10FE"/>
                </a:solidFill>
              </a:rPr>
              <a:t>）</a:t>
            </a:r>
            <a:r>
              <a:rPr lang="en-US" altLang="zh-CN" dirty="0">
                <a:solidFill>
                  <a:srgbClr val="0A10FE"/>
                </a:solidFill>
              </a:rPr>
              <a:t>shading faceted</a:t>
            </a:r>
            <a:r>
              <a:rPr lang="zh-CN" altLang="en-US" dirty="0">
                <a:solidFill>
                  <a:srgbClr val="0A10FE"/>
                </a:solidFill>
              </a:rPr>
              <a:t>：</a:t>
            </a:r>
            <a:r>
              <a:rPr lang="zh-CN" altLang="en-US" dirty="0"/>
              <a:t>将每个网格片</a:t>
            </a:r>
            <a:r>
              <a:rPr lang="zh-CN" altLang="en-US" dirty="0">
                <a:solidFill>
                  <a:srgbClr val="0A10FE"/>
                </a:solidFill>
              </a:rPr>
              <a:t>用其高度对应的颜色进行着色</a:t>
            </a:r>
            <a:r>
              <a:rPr lang="zh-CN" altLang="en-US" dirty="0"/>
              <a:t>，但网格线仍保留着，其颜色是黑色。这是系统的缺省着色方式。</a:t>
            </a:r>
            <a:endParaRPr lang="en-US" altLang="zh-CN" dirty="0"/>
          </a:p>
          <a:p>
            <a:pPr lvl="1">
              <a:buNone/>
            </a:pPr>
            <a:r>
              <a:rPr lang="en-US" altLang="zh-CN" dirty="0">
                <a:solidFill>
                  <a:srgbClr val="0A10FE"/>
                </a:solidFill>
              </a:rPr>
              <a:t>2</a:t>
            </a:r>
            <a:r>
              <a:rPr lang="zh-CN" altLang="en-US" dirty="0">
                <a:solidFill>
                  <a:srgbClr val="0A10FE"/>
                </a:solidFill>
              </a:rPr>
              <a:t>）</a:t>
            </a:r>
            <a:r>
              <a:rPr lang="en-US" altLang="zh-CN" dirty="0">
                <a:solidFill>
                  <a:srgbClr val="0A10FE"/>
                </a:solidFill>
              </a:rPr>
              <a:t>shading flat</a:t>
            </a:r>
            <a:r>
              <a:rPr lang="zh-CN" altLang="en-US" dirty="0">
                <a:solidFill>
                  <a:srgbClr val="0A10FE"/>
                </a:solidFill>
              </a:rPr>
              <a:t>：</a:t>
            </a:r>
            <a:r>
              <a:rPr lang="zh-CN" altLang="en-US" dirty="0"/>
              <a:t>将每个网格用</a:t>
            </a:r>
            <a:r>
              <a:rPr lang="zh-CN" altLang="en-US" dirty="0">
                <a:solidFill>
                  <a:srgbClr val="0A10FE"/>
                </a:solidFill>
              </a:rPr>
              <a:t>同一种颜色着色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0A10FE"/>
                </a:solidFill>
              </a:rPr>
              <a:t>网格线也用相应的颜色</a:t>
            </a:r>
            <a:r>
              <a:rPr lang="zh-CN" altLang="en-US" dirty="0"/>
              <a:t>，从而使得图形</a:t>
            </a:r>
            <a:r>
              <a:rPr lang="zh-CN" altLang="en-US" dirty="0">
                <a:solidFill>
                  <a:srgbClr val="0A10FE"/>
                </a:solidFill>
              </a:rPr>
              <a:t>表面更光滑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>
              <a:buNone/>
            </a:pPr>
            <a:r>
              <a:rPr lang="en-US" altLang="zh-CN" dirty="0">
                <a:solidFill>
                  <a:srgbClr val="0A10FE"/>
                </a:solidFill>
              </a:rPr>
              <a:t>3</a:t>
            </a:r>
            <a:r>
              <a:rPr lang="zh-CN" altLang="en-US" dirty="0">
                <a:solidFill>
                  <a:srgbClr val="0A10FE"/>
                </a:solidFill>
              </a:rPr>
              <a:t>）</a:t>
            </a:r>
            <a:r>
              <a:rPr lang="en-US" altLang="zh-CN" dirty="0">
                <a:solidFill>
                  <a:srgbClr val="0A10FE"/>
                </a:solidFill>
              </a:rPr>
              <a:t>shading </a:t>
            </a:r>
            <a:r>
              <a:rPr lang="en-US" altLang="zh-CN" dirty="0" err="1">
                <a:solidFill>
                  <a:srgbClr val="0A10FE"/>
                </a:solidFill>
              </a:rPr>
              <a:t>interp</a:t>
            </a:r>
            <a:r>
              <a:rPr lang="en-US" altLang="zh-CN" dirty="0">
                <a:solidFill>
                  <a:srgbClr val="0A10FE"/>
                </a:solidFill>
              </a:rPr>
              <a:t>: </a:t>
            </a:r>
            <a:r>
              <a:rPr lang="zh-CN" altLang="en-US" dirty="0"/>
              <a:t>在网格片内采用</a:t>
            </a:r>
            <a:r>
              <a:rPr lang="zh-CN" altLang="en-US" dirty="0">
                <a:solidFill>
                  <a:srgbClr val="0A10FE"/>
                </a:solidFill>
              </a:rPr>
              <a:t>颜色插值处理</a:t>
            </a:r>
            <a:r>
              <a:rPr lang="zh-CN" altLang="en-US" dirty="0"/>
              <a:t>，得出的</a:t>
            </a:r>
            <a:r>
              <a:rPr lang="zh-CN" altLang="en-US" dirty="0">
                <a:solidFill>
                  <a:srgbClr val="0A10FE"/>
                </a:solidFill>
              </a:rPr>
              <a:t>表面图显得最光滑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E1A906-47AA-095E-E647-73848006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A54F13-ACDE-E8E3-2AEB-6333E6139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E4AAAC-4634-13A1-F3BB-328F0C1AC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54</a:t>
            </a:fld>
            <a:r>
              <a:rPr lang="zh-CN" altLang="en-US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79236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2A7E6C-DFE6-C83F-5295-017F10A2F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绘图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1568E5-776A-780F-51C2-0A15FD16C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例</a:t>
            </a:r>
            <a:r>
              <a:rPr lang="en-US" altLang="zh-CN" dirty="0">
                <a:solidFill>
                  <a:srgbClr val="FF0000"/>
                </a:solidFill>
              </a:rPr>
              <a:t>4-23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en-US" altLang="zh-CN" dirty="0"/>
              <a:t>3</a:t>
            </a:r>
            <a:r>
              <a:rPr lang="zh-CN" altLang="en-US" dirty="0"/>
              <a:t>种图形着色方式的效果展示。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259A6A-31B2-AC59-F37F-BA7E7EA8B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E78247-EC4A-3573-9379-60A2653D2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6268C6-C66E-97FB-64D5-747C2AD2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55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060277B-9EB2-D64D-CAA9-33022F596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263" y="1853457"/>
            <a:ext cx="3879629" cy="17174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24CE4C5-CBDD-B910-C0AC-4D16F73F2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3735674"/>
            <a:ext cx="3906306" cy="119858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9A5CFEE-5965-E483-9503-A6229BBA0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85" y="5067492"/>
            <a:ext cx="3878978" cy="126897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EC09A4F-A36F-3B5D-5E88-62C9D1D77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3336" y="1865287"/>
            <a:ext cx="2491234" cy="271249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9910925-B833-DDC0-D9E9-E62AEF3E52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7607" y="1586596"/>
            <a:ext cx="2560338" cy="294148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D0C384A-E24C-B754-94C7-F542C61F0A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9402" y="4080125"/>
            <a:ext cx="2328271" cy="247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017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9FAB7D6-58AE-B1D9-ABAB-0209F96B2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642" y="4527635"/>
            <a:ext cx="2753166" cy="203913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265BF25-0444-8190-70F3-9843A0C48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绘图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47B9DD-C5DB-8342-6909-4703AD83D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/>
              <a:t>图形的裁剪处理</a:t>
            </a:r>
            <a:endParaRPr lang="en-US" altLang="zh-CN" dirty="0"/>
          </a:p>
          <a:p>
            <a:pPr lvl="1">
              <a:buNone/>
            </a:pPr>
            <a:r>
              <a:rPr lang="zh-CN" altLang="en-US" dirty="0"/>
              <a:t>利用</a:t>
            </a:r>
            <a:r>
              <a:rPr lang="en-US" altLang="zh-CN" dirty="0" err="1"/>
              <a:t>NaN</a:t>
            </a:r>
            <a:r>
              <a:rPr lang="zh-CN" altLang="en-US" dirty="0"/>
              <a:t>不被显示的特点，实现对图形的裁剪。即，将不需要显示的部分，赋值为</a:t>
            </a:r>
            <a:r>
              <a:rPr lang="en-US" altLang="zh-CN" dirty="0" err="1"/>
              <a:t>NaN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例 </a:t>
            </a:r>
            <a:r>
              <a:rPr lang="en-US" altLang="zh-CN" dirty="0">
                <a:solidFill>
                  <a:srgbClr val="FF0000"/>
                </a:solidFill>
              </a:rPr>
              <a:t>4-24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zh-CN" altLang="en-US" dirty="0"/>
              <a:t>已知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1</a:t>
            </a:r>
            <a:r>
              <a:rPr lang="zh-CN" altLang="en-US" dirty="0"/>
              <a:t>）绘制三维曲面图，并进行插值着色处理</a:t>
            </a:r>
            <a:r>
              <a:rPr lang="en-US" altLang="zh-CN" dirty="0"/>
              <a:t>;</a:t>
            </a:r>
          </a:p>
          <a:p>
            <a:pPr>
              <a:buNone/>
            </a:pPr>
            <a:r>
              <a:rPr lang="en-US" altLang="zh-CN" dirty="0"/>
              <a:t>2</a:t>
            </a:r>
            <a:r>
              <a:rPr lang="zh-CN" altLang="en-US" dirty="0"/>
              <a:t>）裁掉图中</a:t>
            </a:r>
            <a:r>
              <a:rPr lang="en-US" altLang="zh-CN" dirty="0"/>
              <a:t>x</a:t>
            </a:r>
            <a:r>
              <a:rPr lang="zh-CN" altLang="en-US" dirty="0"/>
              <a:t>和</a:t>
            </a:r>
            <a:r>
              <a:rPr lang="en-US" altLang="zh-CN" dirty="0"/>
              <a:t>y</a:t>
            </a:r>
            <a:r>
              <a:rPr lang="zh-CN" altLang="en-US" dirty="0"/>
              <a:t>都小于</a:t>
            </a:r>
            <a:r>
              <a:rPr lang="en-US" altLang="zh-CN" dirty="0"/>
              <a:t>0</a:t>
            </a:r>
            <a:r>
              <a:rPr lang="zh-CN" altLang="en-US" dirty="0"/>
              <a:t>部分。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>
              <a:buNone/>
            </a:pPr>
            <a:endParaRPr lang="en-US" altLang="zh-CN" dirty="0"/>
          </a:p>
          <a:p>
            <a:pPr lvl="1">
              <a:buNone/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DF67E3-8265-1902-C243-635239FFD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D581AF-1069-AD0B-2255-CB9EEC4DC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6FB33A-F873-6F4B-ECA7-5DC47E9AE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56</a:t>
            </a:fld>
            <a:r>
              <a:rPr lang="zh-CN" altLang="en-US"/>
              <a:t>页</a:t>
            </a:r>
            <a:endParaRPr lang="zh-CN" altLang="en-US" dirty="0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2AA5D54B-3B8B-E016-A683-4A52D1D6F3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1514833"/>
              </p:ext>
            </p:extLst>
          </p:nvPr>
        </p:nvGraphicFramePr>
        <p:xfrm>
          <a:off x="3394075" y="2543175"/>
          <a:ext cx="4238625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011625" imgH="567020" progId="Equation.DSMT4">
                  <p:embed/>
                </p:oleObj>
              </mc:Choice>
              <mc:Fallback>
                <p:oleObj name="Equation" r:id="rId3" imgW="3011625" imgH="5670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94075" y="2543175"/>
                        <a:ext cx="4238625" cy="796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C25721BD-27F0-31CF-1748-8241A9FBB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581" y="4618311"/>
            <a:ext cx="4602984" cy="143391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4EF38E4-7BFE-53D2-8109-164A570BE5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1565" y="4612219"/>
            <a:ext cx="2561644" cy="144000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F12C11E-0E1E-F6D7-6DA2-8412DF56A4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0042" y="2202039"/>
            <a:ext cx="2949797" cy="224477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CDC2972-8DEE-BF51-DF1F-BCCDE85B1EDC}"/>
              </a:ext>
            </a:extLst>
          </p:cNvPr>
          <p:cNvSpPr/>
          <p:nvPr/>
        </p:nvSpPr>
        <p:spPr>
          <a:xfrm>
            <a:off x="9199140" y="2251537"/>
            <a:ext cx="953481" cy="435144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3317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0A2D54-7426-5C77-0301-60AA05420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绘图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026967-92CA-F428-96F3-334F269EC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图像处理与动画制作</a:t>
            </a:r>
            <a:endParaRPr lang="en-US" altLang="zh-CN" dirty="0"/>
          </a:p>
          <a:p>
            <a:pPr lvl="1"/>
            <a:r>
              <a:rPr lang="zh-CN" altLang="en-US" dirty="0"/>
              <a:t>图像处理</a:t>
            </a:r>
            <a:endParaRPr lang="en-US" altLang="zh-CN" dirty="0"/>
          </a:p>
          <a:p>
            <a:pPr lvl="1">
              <a:buNone/>
            </a:pPr>
            <a:r>
              <a:rPr lang="en-US" altLang="zh-CN" dirty="0">
                <a:solidFill>
                  <a:srgbClr val="0A10FE"/>
                </a:solidFill>
              </a:rPr>
              <a:t>1. </a:t>
            </a:r>
            <a:r>
              <a:rPr lang="zh-CN" altLang="en-US" dirty="0">
                <a:solidFill>
                  <a:srgbClr val="0A10FE"/>
                </a:solidFill>
              </a:rPr>
              <a:t>图像的读</a:t>
            </a:r>
            <a:r>
              <a:rPr lang="en-US" altLang="zh-CN" dirty="0">
                <a:solidFill>
                  <a:srgbClr val="0A10FE"/>
                </a:solidFill>
              </a:rPr>
              <a:t>/</a:t>
            </a:r>
            <a:r>
              <a:rPr lang="zh-CN" altLang="en-US" dirty="0">
                <a:solidFill>
                  <a:srgbClr val="0A10FE"/>
                </a:solidFill>
              </a:rPr>
              <a:t>写：</a:t>
            </a:r>
            <a:r>
              <a:rPr lang="en-US" altLang="zh-CN" dirty="0" err="1">
                <a:solidFill>
                  <a:srgbClr val="FF0000"/>
                </a:solidFill>
              </a:rPr>
              <a:t>imread</a:t>
            </a:r>
            <a:r>
              <a:rPr lang="zh-CN" altLang="en-US" dirty="0">
                <a:solidFill>
                  <a:srgbClr val="FF0000"/>
                </a:solidFill>
              </a:rPr>
              <a:t>和</a:t>
            </a:r>
            <a:r>
              <a:rPr lang="en-US" altLang="zh-CN" dirty="0" err="1">
                <a:solidFill>
                  <a:srgbClr val="FF0000"/>
                </a:solidFill>
              </a:rPr>
              <a:t>imwrite</a:t>
            </a:r>
            <a:r>
              <a:rPr lang="zh-CN" altLang="en-US" dirty="0"/>
              <a:t>函数分别用于将图像文件</a:t>
            </a:r>
            <a:r>
              <a:rPr lang="zh-CN" altLang="en-US" dirty="0">
                <a:solidFill>
                  <a:srgbClr val="FF0000"/>
                </a:solidFill>
              </a:rPr>
              <a:t>读入</a:t>
            </a:r>
            <a:r>
              <a:rPr lang="en-US" altLang="zh-CN" dirty="0"/>
              <a:t>MATLAB</a:t>
            </a:r>
            <a:r>
              <a:rPr lang="zh-CN" altLang="en-US" dirty="0"/>
              <a:t>工作空间，以及将图像数据和色图数据一起</a:t>
            </a:r>
            <a:r>
              <a:rPr lang="zh-CN" altLang="en-US" dirty="0">
                <a:solidFill>
                  <a:srgbClr val="FF0000"/>
                </a:solidFill>
              </a:rPr>
              <a:t>写入一定格式的图像文件</a:t>
            </a:r>
            <a:r>
              <a:rPr lang="zh-CN" altLang="en-US" dirty="0"/>
              <a:t>。</a:t>
            </a:r>
            <a:r>
              <a:rPr lang="en-US" altLang="zh-CN" dirty="0"/>
              <a:t>MATLAB</a:t>
            </a:r>
            <a:r>
              <a:rPr lang="zh-CN" altLang="en-US" dirty="0"/>
              <a:t>支持多种图像文件格式，如 </a:t>
            </a:r>
            <a:r>
              <a:rPr lang="en-US" altLang="zh-CN" dirty="0">
                <a:solidFill>
                  <a:srgbClr val="0A10FE"/>
                </a:solidFill>
              </a:rPr>
              <a:t>.bmp</a:t>
            </a:r>
            <a:r>
              <a:rPr lang="zh-CN" altLang="en-US" dirty="0">
                <a:solidFill>
                  <a:srgbClr val="0A10FE"/>
                </a:solidFill>
              </a:rPr>
              <a:t>、</a:t>
            </a:r>
            <a:r>
              <a:rPr lang="en-US" altLang="zh-CN" dirty="0">
                <a:solidFill>
                  <a:srgbClr val="0A10FE"/>
                </a:solidFill>
              </a:rPr>
              <a:t>.jpg</a:t>
            </a:r>
            <a:r>
              <a:rPr lang="zh-CN" altLang="en-US" dirty="0">
                <a:solidFill>
                  <a:srgbClr val="0A10FE"/>
                </a:solidFill>
              </a:rPr>
              <a:t>、</a:t>
            </a:r>
            <a:endParaRPr lang="en-US" altLang="zh-CN" dirty="0">
              <a:solidFill>
                <a:srgbClr val="0A10FE"/>
              </a:solidFill>
            </a:endParaRPr>
          </a:p>
          <a:p>
            <a:pPr lvl="1">
              <a:buNone/>
            </a:pPr>
            <a:r>
              <a:rPr lang="en-US" altLang="zh-CN" dirty="0">
                <a:solidFill>
                  <a:srgbClr val="0A10FE"/>
                </a:solidFill>
              </a:rPr>
              <a:t>.jpeg</a:t>
            </a:r>
            <a:r>
              <a:rPr lang="zh-CN" altLang="en-US" dirty="0">
                <a:solidFill>
                  <a:srgbClr val="0A10FE"/>
                </a:solidFill>
              </a:rPr>
              <a:t>、</a:t>
            </a:r>
            <a:r>
              <a:rPr lang="en-US" altLang="zh-CN" dirty="0">
                <a:solidFill>
                  <a:srgbClr val="0A10FE"/>
                </a:solidFill>
              </a:rPr>
              <a:t>.</a:t>
            </a:r>
            <a:r>
              <a:rPr lang="en-US" altLang="zh-CN" dirty="0" err="1">
                <a:solidFill>
                  <a:srgbClr val="0A10FE"/>
                </a:solidFill>
              </a:rPr>
              <a:t>tif</a:t>
            </a:r>
            <a:r>
              <a:rPr lang="zh-CN" altLang="en-US" dirty="0"/>
              <a:t>等。调用格式：</a:t>
            </a:r>
            <a:endParaRPr lang="en-US" altLang="zh-CN" dirty="0"/>
          </a:p>
          <a:p>
            <a:pPr lvl="1">
              <a:buNone/>
            </a:pPr>
            <a:r>
              <a:rPr lang="en-US" altLang="zh-CN" dirty="0"/>
              <a:t>X = </a:t>
            </a:r>
            <a:r>
              <a:rPr lang="en-US" altLang="zh-CN" dirty="0" err="1"/>
              <a:t>imread</a:t>
            </a:r>
            <a:r>
              <a:rPr lang="en-US" altLang="zh-CN" dirty="0"/>
              <a:t>(</a:t>
            </a:r>
            <a:r>
              <a:rPr lang="en-US" altLang="zh-CN" dirty="0" err="1"/>
              <a:t>filename,fmt</a:t>
            </a:r>
            <a:r>
              <a:rPr lang="en-US" altLang="zh-CN" dirty="0"/>
              <a:t>)  </a:t>
            </a:r>
          </a:p>
          <a:p>
            <a:pPr lvl="1">
              <a:buNone/>
            </a:pPr>
            <a:r>
              <a:rPr lang="en-US" altLang="zh-CN" dirty="0">
                <a:solidFill>
                  <a:schemeClr val="accent6"/>
                </a:solidFill>
              </a:rPr>
              <a:t>% filename: </a:t>
            </a:r>
            <a:r>
              <a:rPr lang="zh-CN" altLang="en-US" dirty="0">
                <a:solidFill>
                  <a:schemeClr val="accent6"/>
                </a:solidFill>
              </a:rPr>
              <a:t>图像文件名， </a:t>
            </a:r>
            <a:r>
              <a:rPr lang="en-US" altLang="zh-CN" dirty="0" err="1">
                <a:solidFill>
                  <a:schemeClr val="accent6"/>
                </a:solidFill>
              </a:rPr>
              <a:t>fmt</a:t>
            </a:r>
            <a:r>
              <a:rPr lang="zh-CN" altLang="en-US" dirty="0">
                <a:solidFill>
                  <a:schemeClr val="accent6"/>
                </a:solidFill>
              </a:rPr>
              <a:t>图像格式</a:t>
            </a:r>
            <a:endParaRPr lang="en-US" altLang="zh-CN" dirty="0">
              <a:solidFill>
                <a:schemeClr val="accent6"/>
              </a:solidFill>
            </a:endParaRPr>
          </a:p>
          <a:p>
            <a:pPr lvl="1">
              <a:buNone/>
            </a:pPr>
            <a:r>
              <a:rPr lang="en-US" altLang="zh-CN" dirty="0">
                <a:solidFill>
                  <a:schemeClr val="accent6"/>
                </a:solidFill>
              </a:rPr>
              <a:t>% </a:t>
            </a:r>
            <a:r>
              <a:rPr lang="zh-CN" altLang="en-US" dirty="0">
                <a:solidFill>
                  <a:schemeClr val="accent6"/>
                </a:solidFill>
              </a:rPr>
              <a:t>图形是真彩色，则</a:t>
            </a:r>
            <a:r>
              <a:rPr lang="en-US" altLang="zh-CN" dirty="0">
                <a:solidFill>
                  <a:schemeClr val="accent6"/>
                </a:solidFill>
              </a:rPr>
              <a:t>X</a:t>
            </a:r>
            <a:r>
              <a:rPr lang="zh-CN" altLang="en-US" dirty="0">
                <a:solidFill>
                  <a:schemeClr val="accent6"/>
                </a:solidFill>
              </a:rPr>
              <a:t>是三维，第三维存储颜色数据</a:t>
            </a:r>
          </a:p>
          <a:p>
            <a:pPr lvl="1">
              <a:buNone/>
            </a:pPr>
            <a:r>
              <a:rPr lang="en-US" altLang="zh-CN" dirty="0" err="1"/>
              <a:t>imwrite</a:t>
            </a:r>
            <a:r>
              <a:rPr lang="en-US" altLang="zh-CN" dirty="0"/>
              <a:t>(</a:t>
            </a:r>
            <a:r>
              <a:rPr lang="en-US" altLang="zh-CN" dirty="0" err="1"/>
              <a:t>X,filename,fmt</a:t>
            </a:r>
            <a:r>
              <a:rPr lang="en-US" altLang="zh-CN" dirty="0"/>
              <a:t>)   </a:t>
            </a:r>
          </a:p>
          <a:p>
            <a:pPr lvl="1">
              <a:buNone/>
            </a:pPr>
            <a:r>
              <a:rPr lang="en-US" altLang="zh-CN" dirty="0">
                <a:solidFill>
                  <a:schemeClr val="accent6"/>
                </a:solidFill>
              </a:rPr>
              <a:t>% </a:t>
            </a:r>
            <a:r>
              <a:rPr lang="zh-CN" altLang="en-US" dirty="0">
                <a:solidFill>
                  <a:schemeClr val="accent6"/>
                </a:solidFill>
              </a:rPr>
              <a:t>将图像数据输出到文件</a:t>
            </a:r>
            <a:r>
              <a:rPr lang="en-US" altLang="zh-CN" dirty="0" err="1">
                <a:solidFill>
                  <a:schemeClr val="accent6"/>
                </a:solidFill>
              </a:rPr>
              <a:t>filenam</a:t>
            </a:r>
            <a:r>
              <a:rPr lang="zh-CN" altLang="en-US" dirty="0">
                <a:solidFill>
                  <a:schemeClr val="accent6"/>
                </a:solidFill>
              </a:rPr>
              <a:t>中，图像类型由</a:t>
            </a:r>
            <a:r>
              <a:rPr lang="en-US" altLang="zh-CN" dirty="0" err="1">
                <a:solidFill>
                  <a:schemeClr val="accent6"/>
                </a:solidFill>
              </a:rPr>
              <a:t>fmt</a:t>
            </a:r>
            <a:r>
              <a:rPr lang="zh-CN" altLang="en-US" dirty="0">
                <a:solidFill>
                  <a:schemeClr val="accent6"/>
                </a:solidFill>
              </a:rPr>
              <a:t>指定。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59A86A-206A-61C5-6C2C-59ED87E43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34F845-668E-97E1-B9BF-31C8C3F88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AF2C6B-C069-AED9-BF5D-D73B03215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57</a:t>
            </a:fld>
            <a:r>
              <a:rPr lang="zh-CN" altLang="en-US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82143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AE394F-C0F5-6DFA-034B-3A48E5802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绘图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8C9A98-0A41-BBBC-3A4E-146C9350F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09" y="1330430"/>
            <a:ext cx="7143099" cy="4892690"/>
          </a:xfrm>
        </p:spPr>
        <p:txBody>
          <a:bodyPr/>
          <a:lstStyle/>
          <a:p>
            <a:pPr lvl="1">
              <a:buNone/>
            </a:pPr>
            <a:r>
              <a:rPr lang="en-US" altLang="zh-CN" dirty="0"/>
              <a:t> 2. </a:t>
            </a:r>
            <a:r>
              <a:rPr lang="zh-CN" altLang="en-US" dirty="0"/>
              <a:t>图像的显示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       MATLAB</a:t>
            </a:r>
            <a:r>
              <a:rPr lang="zh-CN" altLang="en-US" dirty="0"/>
              <a:t>用</a:t>
            </a:r>
            <a:r>
              <a:rPr lang="en-US" altLang="zh-CN" dirty="0">
                <a:solidFill>
                  <a:srgbClr val="FF0000"/>
                </a:solidFill>
              </a:rPr>
              <a:t>image</a:t>
            </a:r>
            <a:r>
              <a:rPr lang="zh-CN" altLang="en-US" dirty="0"/>
              <a:t>函数显示图像，其调用格式为：</a:t>
            </a:r>
            <a:r>
              <a:rPr lang="en-US" altLang="zh-CN" dirty="0">
                <a:solidFill>
                  <a:srgbClr val="0A10FE"/>
                </a:solidFill>
              </a:rPr>
              <a:t>image(x)</a:t>
            </a:r>
            <a:r>
              <a:rPr lang="zh-CN" altLang="en-US" dirty="0"/>
              <a:t>。其中</a:t>
            </a:r>
            <a:r>
              <a:rPr lang="en-US" altLang="zh-CN" dirty="0"/>
              <a:t>x</a:t>
            </a:r>
            <a:r>
              <a:rPr lang="zh-CN" altLang="en-US" dirty="0"/>
              <a:t>为图形的数据矩阵。与</a:t>
            </a:r>
            <a:r>
              <a:rPr lang="en-US" altLang="zh-CN" dirty="0">
                <a:solidFill>
                  <a:srgbClr val="FF0000"/>
                </a:solidFill>
              </a:rPr>
              <a:t>image</a:t>
            </a:r>
            <a:r>
              <a:rPr lang="zh-CN" altLang="en-US" dirty="0"/>
              <a:t>函数类似的函数是</a:t>
            </a:r>
            <a:r>
              <a:rPr lang="en-US" altLang="zh-CN" dirty="0" err="1">
                <a:solidFill>
                  <a:srgbClr val="0A10FE"/>
                </a:solidFill>
              </a:rPr>
              <a:t>imagesc</a:t>
            </a:r>
            <a:r>
              <a:rPr lang="zh-CN" altLang="en-US" dirty="0"/>
              <a:t>，它的调用格式和功能都与</a:t>
            </a:r>
            <a:r>
              <a:rPr lang="en-US" altLang="zh-CN" dirty="0"/>
              <a:t>image</a:t>
            </a:r>
            <a:r>
              <a:rPr lang="zh-CN" altLang="en-US" dirty="0"/>
              <a:t>函数一样，只是</a:t>
            </a:r>
            <a:r>
              <a:rPr lang="zh-CN" altLang="en-US" dirty="0">
                <a:solidFill>
                  <a:srgbClr val="0A10FE"/>
                </a:solidFill>
              </a:rPr>
              <a:t>图像着色方式不同</a:t>
            </a:r>
            <a:r>
              <a:rPr lang="zh-CN" altLang="en-US" dirty="0"/>
              <a:t>。为了保证图像的显示效果，一般还应使用</a:t>
            </a:r>
            <a:r>
              <a:rPr lang="en-US" altLang="zh-CN" dirty="0">
                <a:solidFill>
                  <a:srgbClr val="0A10FE"/>
                </a:solidFill>
              </a:rPr>
              <a:t>colormap</a:t>
            </a:r>
            <a:r>
              <a:rPr lang="zh-CN" altLang="en-US" dirty="0"/>
              <a:t>函数设置图像色图。</a:t>
            </a:r>
            <a:endParaRPr lang="en-US" altLang="zh-CN" dirty="0"/>
          </a:p>
          <a:p>
            <a:pPr>
              <a:buNone/>
            </a:pPr>
            <a:r>
              <a:rPr lang="zh-CN" altLang="en-US" dirty="0">
                <a:solidFill>
                  <a:srgbClr val="FF0000"/>
                </a:solidFill>
              </a:rPr>
              <a:t>例</a:t>
            </a:r>
            <a:r>
              <a:rPr lang="en-US" altLang="zh-CN" dirty="0">
                <a:solidFill>
                  <a:srgbClr val="FF0000"/>
                </a:solidFill>
              </a:rPr>
              <a:t>4-25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zh-CN" altLang="en-US" dirty="0"/>
              <a:t>有一图像文件</a:t>
            </a:r>
            <a:r>
              <a:rPr lang="en-US" altLang="zh-CN" dirty="0"/>
              <a:t>luo.jpg</a:t>
            </a:r>
            <a:r>
              <a:rPr lang="zh-CN" altLang="en-US" dirty="0"/>
              <a:t>，在图形窗口显示该图形。</a:t>
            </a:r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1F97E9-240C-0967-EF06-72BEF7D4F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9FC01D-DB71-05C9-D52F-C76155792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CA30C8-6191-2C7D-E61E-8AE0087C1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58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0C1C448-1278-97E0-DCEB-1FEBA3AD2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608" y="2329653"/>
            <a:ext cx="3346919" cy="410625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573A776-3192-1E3D-5F2A-8ED0C8D0C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533" y="1150352"/>
            <a:ext cx="3166418" cy="122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028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5C5131-3506-1F81-6456-DCAE93BED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绘图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C423F3-2601-24DC-7A37-C5F9E687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/>
              <a:t>动画制作</a:t>
            </a:r>
            <a:endParaRPr lang="en-US" altLang="zh-CN" dirty="0"/>
          </a:p>
          <a:p>
            <a:pPr>
              <a:buNone/>
            </a:pPr>
            <a:r>
              <a:rPr lang="en-US" altLang="zh-CN" dirty="0">
                <a:highlight>
                  <a:srgbClr val="FFFF00"/>
                </a:highlight>
              </a:rPr>
              <a:t>     1.</a:t>
            </a:r>
            <a:r>
              <a:rPr lang="zh-CN" altLang="en-US" dirty="0">
                <a:highlight>
                  <a:srgbClr val="FFFF00"/>
                </a:highlight>
              </a:rPr>
              <a:t> 制作逐帧动画：</a:t>
            </a:r>
            <a:r>
              <a:rPr lang="en-US" altLang="zh-CN" dirty="0"/>
              <a:t>MATLAB</a:t>
            </a:r>
            <a:r>
              <a:rPr lang="zh-CN" altLang="en-US" dirty="0"/>
              <a:t>提供了</a:t>
            </a:r>
            <a:r>
              <a:rPr lang="en-US" altLang="zh-CN" dirty="0" err="1">
                <a:solidFill>
                  <a:srgbClr val="0A10FE"/>
                </a:solidFill>
              </a:rPr>
              <a:t>getframe</a:t>
            </a:r>
            <a:r>
              <a:rPr lang="zh-CN" altLang="en-US" dirty="0"/>
              <a:t>、</a:t>
            </a:r>
            <a:r>
              <a:rPr lang="en-US" altLang="zh-CN" dirty="0" err="1">
                <a:solidFill>
                  <a:srgbClr val="0A10FE"/>
                </a:solidFill>
              </a:rPr>
              <a:t>moviein</a:t>
            </a:r>
            <a:r>
              <a:rPr lang="zh-CN" altLang="en-US" dirty="0"/>
              <a:t>和</a:t>
            </a:r>
            <a:r>
              <a:rPr lang="en-US" altLang="zh-CN" dirty="0">
                <a:solidFill>
                  <a:srgbClr val="0A10FE"/>
                </a:solidFill>
              </a:rPr>
              <a:t>movie</a:t>
            </a:r>
            <a:r>
              <a:rPr lang="zh-CN" altLang="en-US" dirty="0"/>
              <a:t>函数进行动画制作。</a:t>
            </a:r>
            <a:endParaRPr lang="en-US" altLang="zh-CN" dirty="0"/>
          </a:p>
          <a:p>
            <a:pPr>
              <a:buNone/>
            </a:pPr>
            <a:r>
              <a:rPr lang="en-US" altLang="zh-CN" dirty="0">
                <a:solidFill>
                  <a:srgbClr val="0A10FE"/>
                </a:solidFill>
              </a:rPr>
              <a:t>     1</a:t>
            </a:r>
            <a:r>
              <a:rPr lang="zh-CN" altLang="en-US" dirty="0">
                <a:solidFill>
                  <a:srgbClr val="0A10FE"/>
                </a:solidFill>
              </a:rPr>
              <a:t>）</a:t>
            </a:r>
            <a:r>
              <a:rPr lang="en-US" altLang="zh-CN" dirty="0" err="1">
                <a:solidFill>
                  <a:srgbClr val="0A10FE"/>
                </a:solidFill>
              </a:rPr>
              <a:t>getframe</a:t>
            </a:r>
            <a:r>
              <a:rPr lang="zh-CN" altLang="en-US" dirty="0">
                <a:solidFill>
                  <a:srgbClr val="0A10FE"/>
                </a:solidFill>
              </a:rPr>
              <a:t>函数</a:t>
            </a:r>
            <a:r>
              <a:rPr lang="zh-CN" altLang="en-US" dirty="0"/>
              <a:t>：</a:t>
            </a:r>
            <a:r>
              <a:rPr lang="en-US" altLang="zh-CN" dirty="0" err="1"/>
              <a:t>getframe</a:t>
            </a:r>
            <a:r>
              <a:rPr lang="zh-CN" altLang="en-US" dirty="0"/>
              <a:t>函数可截取一幅画面信息</a:t>
            </a:r>
            <a:r>
              <a:rPr lang="en-US" altLang="zh-CN" dirty="0"/>
              <a:t>(</a:t>
            </a:r>
            <a:r>
              <a:rPr lang="zh-CN" altLang="en-US" dirty="0"/>
              <a:t>称为动画中的一帧</a:t>
            </a:r>
            <a:r>
              <a:rPr lang="en-US" altLang="zh-CN" dirty="0"/>
              <a:t>)</a:t>
            </a:r>
            <a:r>
              <a:rPr lang="zh-CN" altLang="en-US" dirty="0"/>
              <a:t>，一幅画面信息形成一个很大的列向量。显然，保存</a:t>
            </a:r>
            <a:r>
              <a:rPr lang="en-US" altLang="zh-CN" dirty="0"/>
              <a:t>n</a:t>
            </a:r>
            <a:r>
              <a:rPr lang="zh-CN" altLang="en-US" dirty="0"/>
              <a:t>幅图面就需一个大矩阵。</a:t>
            </a:r>
            <a:endParaRPr lang="en-US" altLang="zh-CN" dirty="0"/>
          </a:p>
          <a:p>
            <a:pPr>
              <a:buNone/>
            </a:pPr>
            <a:r>
              <a:rPr lang="en-US" altLang="zh-CN" dirty="0">
                <a:solidFill>
                  <a:srgbClr val="0A10FE"/>
                </a:solidFill>
              </a:rPr>
              <a:t>     2</a:t>
            </a:r>
            <a:r>
              <a:rPr lang="zh-CN" altLang="en-US" dirty="0">
                <a:solidFill>
                  <a:srgbClr val="0A10FE"/>
                </a:solidFill>
              </a:rPr>
              <a:t>）</a:t>
            </a:r>
            <a:r>
              <a:rPr lang="en-US" altLang="zh-CN" dirty="0" err="1">
                <a:solidFill>
                  <a:srgbClr val="0A10FE"/>
                </a:solidFill>
              </a:rPr>
              <a:t>moviein</a:t>
            </a:r>
            <a:r>
              <a:rPr lang="zh-CN" altLang="en-US" dirty="0">
                <a:solidFill>
                  <a:srgbClr val="0A10FE"/>
                </a:solidFill>
              </a:rPr>
              <a:t>函数：</a:t>
            </a:r>
            <a:r>
              <a:rPr lang="en-US" altLang="zh-CN" dirty="0" err="1"/>
              <a:t>moviein</a:t>
            </a:r>
            <a:r>
              <a:rPr lang="en-US" altLang="zh-CN" dirty="0"/>
              <a:t>(n)</a:t>
            </a:r>
            <a:r>
              <a:rPr lang="zh-CN" altLang="en-US" dirty="0"/>
              <a:t>函数用来建立一个足够大的</a:t>
            </a:r>
            <a:r>
              <a:rPr lang="en-US" altLang="zh-CN" dirty="0"/>
              <a:t>n</a:t>
            </a:r>
            <a:r>
              <a:rPr lang="zh-CN" altLang="en-US" dirty="0"/>
              <a:t>列矩阵。该矩阵用来保存</a:t>
            </a:r>
            <a:r>
              <a:rPr lang="en-US" altLang="zh-CN" dirty="0"/>
              <a:t>n</a:t>
            </a:r>
            <a:r>
              <a:rPr lang="zh-CN" altLang="en-US" dirty="0"/>
              <a:t>幅画面的数据，以备播放。</a:t>
            </a:r>
            <a:endParaRPr lang="en-US" altLang="zh-CN" dirty="0"/>
          </a:p>
          <a:p>
            <a:pPr>
              <a:buNone/>
            </a:pPr>
            <a:r>
              <a:rPr lang="en-US" altLang="zh-CN" dirty="0">
                <a:solidFill>
                  <a:srgbClr val="0A10FE"/>
                </a:solidFill>
              </a:rPr>
              <a:t>     3</a:t>
            </a:r>
            <a:r>
              <a:rPr lang="zh-CN" altLang="en-US" dirty="0">
                <a:solidFill>
                  <a:srgbClr val="0A10FE"/>
                </a:solidFill>
              </a:rPr>
              <a:t>）</a:t>
            </a:r>
            <a:r>
              <a:rPr lang="en-US" altLang="zh-CN" dirty="0">
                <a:solidFill>
                  <a:srgbClr val="0A10FE"/>
                </a:solidFill>
              </a:rPr>
              <a:t>movie</a:t>
            </a:r>
            <a:r>
              <a:rPr lang="zh-CN" altLang="en-US" dirty="0">
                <a:solidFill>
                  <a:srgbClr val="0A10FE"/>
                </a:solidFill>
              </a:rPr>
              <a:t>函数：</a:t>
            </a:r>
            <a:r>
              <a:rPr lang="en-US" altLang="zh-CN" dirty="0"/>
              <a:t>movie(</a:t>
            </a:r>
            <a:r>
              <a:rPr lang="en-US" altLang="zh-CN" dirty="0" err="1"/>
              <a:t>m,n</a:t>
            </a:r>
            <a:r>
              <a:rPr lang="en-US" altLang="zh-CN" dirty="0"/>
              <a:t>)</a:t>
            </a:r>
            <a:r>
              <a:rPr lang="zh-CN" altLang="en-US" dirty="0"/>
              <a:t>函数播放由矩阵</a:t>
            </a:r>
            <a:r>
              <a:rPr lang="en-US" altLang="zh-CN" dirty="0"/>
              <a:t>m</a:t>
            </a:r>
            <a:r>
              <a:rPr lang="zh-CN" altLang="en-US" dirty="0"/>
              <a:t>所定义的画面</a:t>
            </a:r>
            <a:r>
              <a:rPr lang="en-US" altLang="zh-CN" dirty="0"/>
              <a:t>n</a:t>
            </a:r>
            <a:r>
              <a:rPr lang="zh-CN" altLang="en-US" dirty="0"/>
              <a:t>次，缺省时播放一次。</a:t>
            </a:r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pPr>
              <a:buNone/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62EA1A-9EB5-2243-382B-140EA3F0E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FB2918-4A32-270C-CE20-09974096E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4A50E3-26F4-8AA0-27A3-5A6253D7B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59</a:t>
            </a:fld>
            <a:r>
              <a:rPr lang="zh-CN" altLang="en-US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873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918576-E2E8-30C0-B7FF-FEA65BD66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绘图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38BAA5-7899-BA6B-34D9-39223C855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09" y="1330429"/>
            <a:ext cx="6219509" cy="5199029"/>
          </a:xfrm>
        </p:spPr>
        <p:txBody>
          <a:bodyPr>
            <a:normAutofit lnSpcReduction="10000"/>
          </a:bodyPr>
          <a:lstStyle/>
          <a:p>
            <a:pPr lvl="1"/>
            <a:r>
              <a:rPr lang="zh-CN" altLang="en-US" dirty="0"/>
              <a:t>绘制多根二维曲线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	1.</a:t>
            </a:r>
            <a:r>
              <a:rPr lang="zh-CN" altLang="en-US" dirty="0"/>
              <a:t>  </a:t>
            </a:r>
            <a:r>
              <a:rPr lang="en-US" altLang="zh-CN" dirty="0"/>
              <a:t>plot</a:t>
            </a:r>
            <a:r>
              <a:rPr lang="zh-CN" altLang="en-US" dirty="0"/>
              <a:t>函数的输入参数是矩阵 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	1</a:t>
            </a:r>
            <a:r>
              <a:rPr lang="zh-CN" altLang="en-US" dirty="0"/>
              <a:t>）当</a:t>
            </a:r>
            <a:r>
              <a:rPr lang="en-US" altLang="zh-CN" dirty="0"/>
              <a:t>x</a:t>
            </a:r>
            <a:r>
              <a:rPr lang="zh-CN" altLang="en-US" dirty="0"/>
              <a:t>是向量，</a:t>
            </a:r>
            <a:r>
              <a:rPr lang="en-US" altLang="zh-CN" dirty="0"/>
              <a:t>y</a:t>
            </a:r>
            <a:r>
              <a:rPr lang="zh-CN" altLang="en-US" dirty="0"/>
              <a:t>是有一维与</a:t>
            </a:r>
            <a:r>
              <a:rPr lang="en-US" altLang="zh-CN" dirty="0"/>
              <a:t>x</a:t>
            </a:r>
            <a:r>
              <a:rPr lang="zh-CN" altLang="en-US" dirty="0"/>
              <a:t>同维的矩阵时，则绘制出多根不同颜色的曲线。</a:t>
            </a:r>
            <a:r>
              <a:rPr lang="zh-CN" altLang="en-US" dirty="0">
                <a:solidFill>
                  <a:srgbClr val="FF0000"/>
                </a:solidFill>
              </a:rPr>
              <a:t>曲线条数等于</a:t>
            </a:r>
            <a:r>
              <a:rPr lang="en-US" altLang="zh-CN" dirty="0">
                <a:solidFill>
                  <a:srgbClr val="FF0000"/>
                </a:solidFill>
              </a:rPr>
              <a:t>y</a:t>
            </a:r>
            <a:r>
              <a:rPr lang="zh-CN" altLang="en-US" dirty="0">
                <a:solidFill>
                  <a:srgbClr val="FF0000"/>
                </a:solidFill>
              </a:rPr>
              <a:t>矩阵的另一维数</a:t>
            </a:r>
            <a:r>
              <a:rPr lang="zh-CN" altLang="en-US" dirty="0"/>
              <a:t>，</a:t>
            </a:r>
            <a:r>
              <a:rPr lang="en-US" altLang="zh-CN" dirty="0"/>
              <a:t>x</a:t>
            </a:r>
            <a:r>
              <a:rPr lang="zh-CN" altLang="en-US" dirty="0"/>
              <a:t>被作为这些曲线共同的横坐标。</a:t>
            </a:r>
            <a:endParaRPr lang="en-US" altLang="zh-CN" dirty="0"/>
          </a:p>
          <a:p>
            <a:pPr indent="720000">
              <a:buNone/>
            </a:pPr>
            <a:r>
              <a:rPr lang="zh-CN" altLang="en-US" dirty="0"/>
              <a:t>例如： </a:t>
            </a:r>
            <a:endParaRPr lang="en-US" altLang="zh-CN" dirty="0"/>
          </a:p>
          <a:p>
            <a:pPr indent="720000">
              <a:buNone/>
            </a:pPr>
            <a:r>
              <a:rPr lang="en-US" altLang="zh-CN" dirty="0"/>
              <a:t>x = </a:t>
            </a:r>
            <a:r>
              <a:rPr lang="en-US" altLang="zh-CN" dirty="0" err="1"/>
              <a:t>linspace</a:t>
            </a:r>
            <a:r>
              <a:rPr lang="en-US" altLang="zh-CN" dirty="0"/>
              <a:t>(0,2*pi,100);</a:t>
            </a:r>
          </a:p>
          <a:p>
            <a:pPr indent="720000">
              <a:buNone/>
            </a:pPr>
            <a:r>
              <a:rPr lang="es-ES" altLang="zh-CN" dirty="0"/>
              <a:t>y = [sin(x);1+sin(x);2+sin(x)]; </a:t>
            </a:r>
          </a:p>
          <a:p>
            <a:pPr indent="720000">
              <a:buNone/>
            </a:pPr>
            <a:r>
              <a:rPr lang="en-US" altLang="zh-CN" dirty="0"/>
              <a:t>plot(</a:t>
            </a:r>
            <a:r>
              <a:rPr lang="en-US" altLang="zh-CN" dirty="0" err="1"/>
              <a:t>x,y</a:t>
            </a:r>
            <a:r>
              <a:rPr lang="en-US" altLang="zh-CN" dirty="0"/>
              <a:t>)</a:t>
            </a:r>
          </a:p>
          <a:p>
            <a:pPr>
              <a:buNone/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2653BA-00EB-8911-9250-30E3B232B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C36C9F-B2C3-CC9A-809B-C4C4F1BE3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4E0D0C-4AFC-D011-D7B4-1B3F97C36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6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44288F0-C212-3E06-BAAD-D60516C60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3880" y="2132068"/>
            <a:ext cx="4503014" cy="365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608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40EB6E-6CB9-F8CF-31D1-AAC2F0008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绘图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1356C5-8B5F-66BB-BD66-8B6D57430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例</a:t>
            </a:r>
            <a:r>
              <a:rPr lang="en-US" altLang="zh-CN" dirty="0">
                <a:solidFill>
                  <a:srgbClr val="FF0000"/>
                </a:solidFill>
              </a:rPr>
              <a:t>4-26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zh-CN" altLang="en-US" dirty="0"/>
              <a:t>绘制</a:t>
            </a:r>
            <a:r>
              <a:rPr lang="en-US" altLang="zh-CN" dirty="0"/>
              <a:t>peaks</a:t>
            </a:r>
            <a:r>
              <a:rPr lang="zh-CN" altLang="en-US" dirty="0"/>
              <a:t>函数曲面并且将它绕</a:t>
            </a:r>
            <a:r>
              <a:rPr lang="en-US" altLang="zh-CN" dirty="0"/>
              <a:t>z</a:t>
            </a:r>
            <a:r>
              <a:rPr lang="zh-CN" altLang="en-US" dirty="0"/>
              <a:t>轴旋转。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F393FF-758E-2179-5898-EDCCBA711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0EA8ED-074E-B886-F490-7E95A3159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F2BBA7-DF3D-BCA3-388D-B43ED6A4A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60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628529F-E799-6622-2C01-C48694297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40" y="3523221"/>
            <a:ext cx="3079076" cy="1303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04899C4-DF69-8F47-5DE0-8E75BAA35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9" y="2081739"/>
            <a:ext cx="2991378" cy="111176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283FC45-A6B0-4FF0-6917-3D30599CE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67" y="4714446"/>
            <a:ext cx="3540419" cy="170104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11102DE-A51D-A2C9-BD02-091C61B53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5122" y="1879992"/>
            <a:ext cx="3513630" cy="453550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63A0180-9A6A-437C-4637-89DCB9AFE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3047" y="2152026"/>
            <a:ext cx="3368466" cy="127697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4184502-523B-C9E1-216C-9C72E2A7CA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9619" y="3672673"/>
            <a:ext cx="3200455" cy="108753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E5B0DCE-A954-23D0-CE9A-8F063DA745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4939" y="4740267"/>
            <a:ext cx="3261060" cy="164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353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A5D926-5044-DE4E-69A8-0B9DF7712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绘图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DD098E-0653-6718-E895-8CBCC9D82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08" y="1330430"/>
            <a:ext cx="11007473" cy="489269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CN" dirty="0"/>
              <a:t>2. </a:t>
            </a:r>
            <a:r>
              <a:rPr lang="zh-CN" altLang="en-US" dirty="0"/>
              <a:t>创建轨迹动画</a:t>
            </a:r>
            <a:endParaRPr lang="en-US" altLang="zh-CN" dirty="0"/>
          </a:p>
          <a:p>
            <a:pPr indent="720000">
              <a:buNone/>
            </a:pPr>
            <a:r>
              <a:rPr lang="en-US" altLang="zh-CN" dirty="0"/>
              <a:t>MATLAB</a:t>
            </a:r>
            <a:r>
              <a:rPr lang="zh-CN" altLang="en-US" dirty="0"/>
              <a:t>提供了</a:t>
            </a:r>
            <a:r>
              <a:rPr lang="en-US" altLang="zh-CN" dirty="0"/>
              <a:t>comet</a:t>
            </a:r>
            <a:r>
              <a:rPr lang="zh-CN" altLang="en-US" dirty="0"/>
              <a:t>和</a:t>
            </a:r>
            <a:r>
              <a:rPr lang="en-US" altLang="zh-CN" dirty="0"/>
              <a:t>comet3</a:t>
            </a:r>
            <a:r>
              <a:rPr lang="zh-CN" altLang="en-US" dirty="0"/>
              <a:t>函数展现质点在二维平面和三维空间的运动轨迹，这种轨迹曲线称为彗星轨迹曲线。</a:t>
            </a:r>
            <a:endParaRPr lang="en-US" altLang="zh-CN" dirty="0"/>
          </a:p>
          <a:p>
            <a:pPr indent="720000">
              <a:buNone/>
            </a:pPr>
            <a:r>
              <a:rPr lang="zh-CN" altLang="en-US" dirty="0"/>
              <a:t>函数调用格式为：</a:t>
            </a:r>
            <a:r>
              <a:rPr lang="es-ES" altLang="zh-CN" dirty="0">
                <a:solidFill>
                  <a:srgbClr val="0A10FE"/>
                </a:solidFill>
              </a:rPr>
              <a:t>comet(x,y,p)</a:t>
            </a:r>
            <a:r>
              <a:rPr lang="zh-CN" altLang="en-US" dirty="0">
                <a:solidFill>
                  <a:srgbClr val="0A10FE"/>
                </a:solidFill>
              </a:rPr>
              <a:t>；</a:t>
            </a:r>
            <a:r>
              <a:rPr lang="es-ES" altLang="zh-CN" dirty="0">
                <a:solidFill>
                  <a:srgbClr val="0A10FE"/>
                </a:solidFill>
              </a:rPr>
              <a:t>comet3(x,y,z,p)</a:t>
            </a:r>
          </a:p>
          <a:p>
            <a:pPr indent="720000">
              <a:buNone/>
            </a:pPr>
            <a:r>
              <a:rPr lang="zh-CN" altLang="en-US" dirty="0"/>
              <a:t>其中，每一组</a:t>
            </a:r>
            <a:r>
              <a:rPr lang="en-US" altLang="zh-CN" dirty="0"/>
              <a:t>x</a:t>
            </a:r>
            <a:r>
              <a:rPr lang="zh-CN" altLang="en-US" dirty="0"/>
              <a:t>，</a:t>
            </a:r>
            <a:r>
              <a:rPr lang="en-US" altLang="zh-CN" dirty="0"/>
              <a:t>y</a:t>
            </a:r>
            <a:r>
              <a:rPr lang="zh-CN" altLang="en-US" dirty="0"/>
              <a:t>，</a:t>
            </a:r>
            <a:r>
              <a:rPr lang="en-US" altLang="zh-CN" dirty="0"/>
              <a:t>z</a:t>
            </a:r>
            <a:r>
              <a:rPr lang="zh-CN" altLang="en-US" dirty="0"/>
              <a:t>组成一组曲线的坐标参数，用法与</a:t>
            </a:r>
            <a:r>
              <a:rPr lang="en-US" altLang="zh-CN" dirty="0"/>
              <a:t>plot</a:t>
            </a:r>
            <a:r>
              <a:rPr lang="zh-CN" altLang="en-US" dirty="0"/>
              <a:t>和</a:t>
            </a:r>
            <a:r>
              <a:rPr lang="en-US" altLang="zh-CN" dirty="0"/>
              <a:t>plot3</a:t>
            </a:r>
            <a:r>
              <a:rPr lang="zh-CN" altLang="en-US" dirty="0"/>
              <a:t>函数相同。</a:t>
            </a:r>
            <a:r>
              <a:rPr lang="en-US" altLang="zh-CN" dirty="0"/>
              <a:t>p</a:t>
            </a:r>
            <a:r>
              <a:rPr lang="zh-CN" altLang="en-US" dirty="0"/>
              <a:t>是用于设置彗星长度的参数，默认值是</a:t>
            </a:r>
            <a:r>
              <a:rPr lang="en-US" altLang="zh-CN" dirty="0"/>
              <a:t>0.1</a:t>
            </a:r>
            <a:r>
              <a:rPr lang="zh-CN" altLang="en-US" dirty="0"/>
              <a:t>。在二维图形中，彗长为</a:t>
            </a:r>
            <a:r>
              <a:rPr lang="en-US" altLang="zh-CN" dirty="0"/>
              <a:t>y</a:t>
            </a:r>
            <a:r>
              <a:rPr lang="zh-CN" altLang="en-US" dirty="0"/>
              <a:t>向量长度的</a:t>
            </a:r>
            <a:r>
              <a:rPr lang="en-US" altLang="zh-CN" dirty="0"/>
              <a:t>p</a:t>
            </a:r>
            <a:r>
              <a:rPr lang="zh-CN" altLang="en-US" dirty="0"/>
              <a:t>倍。在三维图形中，彗长为</a:t>
            </a:r>
            <a:r>
              <a:rPr lang="en-US" altLang="zh-CN" dirty="0"/>
              <a:t>z</a:t>
            </a:r>
            <a:r>
              <a:rPr lang="zh-CN" altLang="en-US" dirty="0"/>
              <a:t>向量长度的</a:t>
            </a:r>
            <a:r>
              <a:rPr lang="en-US" altLang="zh-CN" dirty="0"/>
              <a:t>p</a:t>
            </a:r>
            <a:r>
              <a:rPr lang="zh-CN" altLang="en-US" dirty="0"/>
              <a:t>倍。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74CFBF-99A3-B591-ADCC-628ADED0B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35EFB7-3C47-BAD0-F52F-C23A3699F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F795F5-F179-CB67-447E-210774096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61</a:t>
            </a:fld>
            <a:r>
              <a:rPr lang="zh-CN" altLang="en-US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5940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A20585-9AC2-6C32-BE6A-75D5E8528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绘图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9D2FB8-A143-A060-02E8-B82FE18F5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例</a:t>
            </a:r>
            <a:r>
              <a:rPr lang="en-US" altLang="zh-CN" dirty="0">
                <a:solidFill>
                  <a:srgbClr val="FF0000"/>
                </a:solidFill>
              </a:rPr>
              <a:t>4-27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zh-CN" altLang="en-US" dirty="0"/>
              <a:t>生成一个三维运动图形轨迹。</a:t>
            </a:r>
            <a:endParaRPr lang="en-US" altLang="zh-CN" dirty="0"/>
          </a:p>
          <a:p>
            <a:pPr>
              <a:buNone/>
            </a:pPr>
            <a:r>
              <a:rPr lang="es-ES" altLang="zh-CN" dirty="0"/>
              <a:t> 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7E231A-20DD-6D48-0685-9D3C26F2C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D85E50-6F4D-02E9-13D3-7CF88DAC7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A333EF-BD03-BBE1-1928-2A49A185E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62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477FCFB-14B0-0C3F-3AB3-0F7EABCD1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014" y="2279108"/>
            <a:ext cx="5287708" cy="37359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E70987D-D45C-D088-A419-96A8E1733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573" y="2830503"/>
            <a:ext cx="3891625" cy="223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025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39B702-EF3D-F52B-5CA3-9DB60ADE9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绘图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AEDE54-650F-79C3-B498-BB19FCBD3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664" y="1348810"/>
            <a:ext cx="11096672" cy="4892690"/>
          </a:xfrm>
        </p:spPr>
        <p:txBody>
          <a:bodyPr/>
          <a:lstStyle/>
          <a:p>
            <a:r>
              <a:rPr lang="zh-CN" altLang="en-US" dirty="0"/>
              <a:t>交互式绘图工具</a:t>
            </a:r>
            <a:endParaRPr lang="en-US" altLang="zh-CN" dirty="0"/>
          </a:p>
          <a:p>
            <a:pPr lvl="1"/>
            <a:r>
              <a:rPr lang="zh-CN" altLang="en-US" dirty="0"/>
              <a:t>“绘图”选项卡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69D4D0-8476-20F8-341A-2B4FBFBA0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F5C20C-A931-A718-7AF0-C13A588F3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2D77C9-B95B-D523-E3AA-52DE12D74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63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FBA7D30-E456-0148-2ACA-27F880D68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318" y="2342199"/>
            <a:ext cx="8822842" cy="401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9633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35994F-C0ED-BC2C-C096-9DF126A69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绘图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976B06-9512-FB3D-5A7D-CC5B6C157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/>
              <a:t>绘图工具</a:t>
            </a:r>
            <a:endParaRPr lang="en-US" altLang="zh-CN" dirty="0"/>
          </a:p>
          <a:p>
            <a:pPr indent="720000">
              <a:buNone/>
            </a:pPr>
            <a:r>
              <a:rPr lang="zh-CN" altLang="en-US" dirty="0"/>
              <a:t>绘制图形时，如果需要修改绘图参数，可利用</a:t>
            </a:r>
            <a:r>
              <a:rPr lang="en-US" altLang="zh-CN" dirty="0"/>
              <a:t>MATLAB</a:t>
            </a:r>
            <a:r>
              <a:rPr lang="zh-CN" altLang="en-US" dirty="0"/>
              <a:t>图形窗口的绘图工具（</a:t>
            </a:r>
            <a:r>
              <a:rPr lang="en-US" altLang="zh-CN" dirty="0"/>
              <a:t>plot tools</a:t>
            </a:r>
            <a:r>
              <a:rPr lang="zh-CN" altLang="en-US" dirty="0"/>
              <a:t>）。在图形窗口的快捷工具栏中单击最右侧的“显示绘图工具和停靠图形”按钮，或在</a:t>
            </a:r>
            <a:r>
              <a:rPr lang="en-US" altLang="zh-CN" dirty="0"/>
              <a:t>MATLAB</a:t>
            </a:r>
            <a:r>
              <a:rPr lang="zh-CN" altLang="en-US" dirty="0"/>
              <a:t>的命令行窗口中输入命令</a:t>
            </a:r>
            <a:r>
              <a:rPr lang="en-US" altLang="zh-CN" dirty="0" err="1"/>
              <a:t>plottools</a:t>
            </a:r>
            <a:r>
              <a:rPr lang="zh-CN" altLang="en-US" dirty="0"/>
              <a:t>启动绘图工具。</a:t>
            </a:r>
            <a:endParaRPr lang="en-US" altLang="zh-CN" dirty="0"/>
          </a:p>
          <a:p>
            <a:pPr indent="720000">
              <a:buNone/>
            </a:pPr>
            <a:r>
              <a:rPr lang="zh-CN" altLang="en-US" dirty="0"/>
              <a:t>绘图工具由</a:t>
            </a:r>
            <a:r>
              <a:rPr lang="en-US" altLang="zh-CN" dirty="0"/>
              <a:t>3</a:t>
            </a:r>
            <a:r>
              <a:rPr lang="zh-CN" altLang="en-US" dirty="0"/>
              <a:t>个部分组成，图形编辑区的左侧为</a:t>
            </a:r>
            <a:r>
              <a:rPr lang="zh-CN" altLang="en-US" dirty="0">
                <a:solidFill>
                  <a:srgbClr val="0A10FE"/>
                </a:solidFill>
              </a:rPr>
              <a:t>图形选项板</a:t>
            </a:r>
            <a:r>
              <a:rPr lang="zh-CN" altLang="en-US" dirty="0"/>
              <a:t>，右侧为</a:t>
            </a:r>
            <a:r>
              <a:rPr lang="zh-CN" altLang="en-US" dirty="0">
                <a:solidFill>
                  <a:srgbClr val="0A10FE"/>
                </a:solidFill>
              </a:rPr>
              <a:t>绘图浏览器</a:t>
            </a:r>
            <a:r>
              <a:rPr lang="zh-CN" altLang="en-US" dirty="0"/>
              <a:t>，下部为</a:t>
            </a:r>
            <a:r>
              <a:rPr lang="zh-CN" altLang="en-US" dirty="0">
                <a:solidFill>
                  <a:srgbClr val="0A10FE"/>
                </a:solidFill>
              </a:rPr>
              <a:t>属性编辑器</a:t>
            </a:r>
            <a:r>
              <a:rPr lang="zh-CN" altLang="en-US" dirty="0"/>
              <a:t>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690DEF-1718-99FA-9252-A51DFF376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9C15FA-2573-DAFA-5D7F-BF7570E05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604D33-070F-927A-D305-B588F1AE5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64</a:t>
            </a:fld>
            <a:r>
              <a:rPr lang="zh-CN" altLang="en-US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94786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0FF803-8A29-EF25-8363-F24FF1390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绘图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CC4254-0A3F-30B3-6450-0C6C9C92D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1D00E5-5C6F-58F3-97BB-28EAA68E6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4047EB-F922-A224-DD83-030C03A98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65</a:t>
            </a:fld>
            <a:r>
              <a:rPr lang="zh-CN" altLang="en-US"/>
              <a:t>页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4616FB61-B498-2443-F748-D37125E6E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/>
              <a:t>绘图工具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62DDF33-F1F1-3B10-09C4-799F204C6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261" y="1827114"/>
            <a:ext cx="7848580" cy="450042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49588C5-ACA4-07CA-6B9E-564B65B73918}"/>
              </a:ext>
            </a:extLst>
          </p:cNvPr>
          <p:cNvSpPr/>
          <p:nvPr/>
        </p:nvSpPr>
        <p:spPr>
          <a:xfrm>
            <a:off x="7843622" y="2605351"/>
            <a:ext cx="2040169" cy="6111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F1EF537-F685-DDB8-902A-1C15A8C1AB13}"/>
              </a:ext>
            </a:extLst>
          </p:cNvPr>
          <p:cNvSpPr/>
          <p:nvPr/>
        </p:nvSpPr>
        <p:spPr>
          <a:xfrm>
            <a:off x="1943311" y="4902838"/>
            <a:ext cx="7986430" cy="149796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1EA0555-22C7-A755-C5A5-8C71B7136993}"/>
              </a:ext>
            </a:extLst>
          </p:cNvPr>
          <p:cNvSpPr/>
          <p:nvPr/>
        </p:nvSpPr>
        <p:spPr>
          <a:xfrm>
            <a:off x="1943311" y="2660490"/>
            <a:ext cx="2095289" cy="216908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052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918576-E2E8-30C0-B7FF-FEA65BD66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绘图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38BAA5-7899-BA6B-34D9-39223C855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09" y="1330429"/>
            <a:ext cx="6219509" cy="5199029"/>
          </a:xfrm>
        </p:spPr>
        <p:txBody>
          <a:bodyPr>
            <a:normAutofit/>
          </a:bodyPr>
          <a:lstStyle/>
          <a:p>
            <a:pPr lvl="1"/>
            <a:r>
              <a:rPr lang="zh-CN" altLang="en-US" dirty="0"/>
              <a:t>绘制多根二维曲线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	1.</a:t>
            </a:r>
            <a:r>
              <a:rPr lang="zh-CN" altLang="en-US" dirty="0"/>
              <a:t>  </a:t>
            </a:r>
            <a:r>
              <a:rPr lang="en-US" altLang="zh-CN" dirty="0"/>
              <a:t>plot</a:t>
            </a:r>
            <a:r>
              <a:rPr lang="zh-CN" altLang="en-US" dirty="0"/>
              <a:t>函数的输入参数是矩阵 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	2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rgbClr val="FF0000"/>
                </a:solidFill>
              </a:rPr>
              <a:t>当</a:t>
            </a:r>
            <a:r>
              <a:rPr lang="en-US" altLang="zh-CN" dirty="0" err="1">
                <a:solidFill>
                  <a:srgbClr val="FF0000"/>
                </a:solidFill>
              </a:rPr>
              <a:t>x,y</a:t>
            </a:r>
            <a:r>
              <a:rPr lang="zh-CN" altLang="en-US" dirty="0">
                <a:solidFill>
                  <a:srgbClr val="FF0000"/>
                </a:solidFill>
              </a:rPr>
              <a:t>是同维矩阵</a:t>
            </a:r>
            <a:r>
              <a:rPr lang="zh-CN" altLang="en-US" dirty="0"/>
              <a:t>时，则</a:t>
            </a:r>
            <a:r>
              <a:rPr lang="zh-CN" altLang="en-US" dirty="0">
                <a:solidFill>
                  <a:srgbClr val="FF0000"/>
                </a:solidFill>
              </a:rPr>
              <a:t>以</a:t>
            </a:r>
            <a:r>
              <a:rPr lang="en-US" altLang="zh-CN" dirty="0" err="1">
                <a:solidFill>
                  <a:srgbClr val="FF0000"/>
                </a:solidFill>
              </a:rPr>
              <a:t>x,y</a:t>
            </a:r>
            <a:r>
              <a:rPr lang="zh-CN" altLang="en-US" dirty="0">
                <a:solidFill>
                  <a:srgbClr val="FF0000"/>
                </a:solidFill>
              </a:rPr>
              <a:t>对应列元素为横、纵坐标</a:t>
            </a:r>
            <a:r>
              <a:rPr lang="zh-CN" altLang="en-US" dirty="0"/>
              <a:t>分别</a:t>
            </a:r>
            <a:r>
              <a:rPr lang="zh-CN" altLang="en-US" dirty="0">
                <a:solidFill>
                  <a:srgbClr val="FF0000"/>
                </a:solidFill>
              </a:rPr>
              <a:t>绘制曲线</a:t>
            </a:r>
            <a:r>
              <a:rPr lang="zh-CN" altLang="en-US" dirty="0"/>
              <a:t>，曲线条数等于矩阵的列数。</a:t>
            </a:r>
            <a:endParaRPr lang="en-US" altLang="zh-CN" dirty="0"/>
          </a:p>
          <a:p>
            <a:pPr indent="720000">
              <a:buNone/>
            </a:pPr>
            <a:r>
              <a:rPr lang="zh-CN" altLang="en-US" dirty="0"/>
              <a:t>例如： </a:t>
            </a:r>
            <a:endParaRPr lang="en-US" altLang="zh-CN" dirty="0"/>
          </a:p>
          <a:p>
            <a:pPr>
              <a:buNone/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2653BA-00EB-8911-9250-30E3B232B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C36C9F-B2C3-CC9A-809B-C4C4F1BE3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4E0D0C-4AFC-D011-D7B4-1B3F97C36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7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22D852E-FE52-842C-81AE-FCADDE969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735" y="1856369"/>
            <a:ext cx="4965756" cy="406673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F45F197-FEDA-CAF6-B819-485434D1C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516" y="4133005"/>
            <a:ext cx="3614576" cy="209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73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918576-E2E8-30C0-B7FF-FEA65BD66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绘图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38BAA5-7899-BA6B-34D9-39223C855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09" y="1330429"/>
            <a:ext cx="6219509" cy="5199029"/>
          </a:xfrm>
        </p:spPr>
        <p:txBody>
          <a:bodyPr>
            <a:normAutofit fontScale="92500"/>
          </a:bodyPr>
          <a:lstStyle/>
          <a:p>
            <a:pPr lvl="1"/>
            <a:r>
              <a:rPr lang="zh-CN" altLang="en-US" dirty="0"/>
              <a:t>绘制多根二维曲线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	1.</a:t>
            </a:r>
            <a:r>
              <a:rPr lang="zh-CN" altLang="en-US" dirty="0"/>
              <a:t>  </a:t>
            </a:r>
            <a:r>
              <a:rPr lang="en-US" altLang="zh-CN" dirty="0"/>
              <a:t>plot</a:t>
            </a:r>
            <a:r>
              <a:rPr lang="zh-CN" altLang="en-US" dirty="0"/>
              <a:t>函数的输入参数是矩阵 </a:t>
            </a:r>
            <a:endParaRPr lang="en-US" altLang="zh-CN" dirty="0"/>
          </a:p>
          <a:p>
            <a:pPr>
              <a:lnSpc>
                <a:spcPts val="3500"/>
              </a:lnSpc>
              <a:buNone/>
            </a:pPr>
            <a:r>
              <a:rPr lang="en-US" altLang="zh-CN" dirty="0"/>
              <a:t>	3</a:t>
            </a:r>
            <a:r>
              <a:rPr lang="zh-CN" altLang="en-US" dirty="0"/>
              <a:t>）对只</a:t>
            </a:r>
            <a:r>
              <a:rPr lang="zh-CN" altLang="en-US" dirty="0">
                <a:solidFill>
                  <a:srgbClr val="FF0000"/>
                </a:solidFill>
              </a:rPr>
              <a:t>包含一个输入参数</a:t>
            </a:r>
            <a:r>
              <a:rPr lang="zh-CN" altLang="en-US" dirty="0"/>
              <a:t>的</a:t>
            </a:r>
            <a:r>
              <a:rPr lang="en-US" altLang="zh-CN" dirty="0"/>
              <a:t>plot</a:t>
            </a:r>
            <a:r>
              <a:rPr lang="zh-CN" altLang="en-US" dirty="0"/>
              <a:t>函数，当输入参数是</a:t>
            </a:r>
            <a:r>
              <a:rPr lang="zh-CN" altLang="en-US" dirty="0">
                <a:solidFill>
                  <a:srgbClr val="0A10FE"/>
                </a:solidFill>
              </a:rPr>
              <a:t>实矩阵</a:t>
            </a:r>
            <a:r>
              <a:rPr lang="zh-CN" altLang="en-US" dirty="0"/>
              <a:t>时，则</a:t>
            </a:r>
            <a:r>
              <a:rPr lang="zh-CN" altLang="en-US" dirty="0">
                <a:solidFill>
                  <a:srgbClr val="0A10FE"/>
                </a:solidFill>
              </a:rPr>
              <a:t>按列绘制每列元素值</a:t>
            </a:r>
            <a:r>
              <a:rPr lang="zh-CN" altLang="en-US" dirty="0"/>
              <a:t>相对其下标的曲线，曲线条数等于输入参数矩阵的列数当输入参数是</a:t>
            </a:r>
            <a:r>
              <a:rPr lang="zh-CN" altLang="en-US" dirty="0">
                <a:solidFill>
                  <a:srgbClr val="FF0000"/>
                </a:solidFill>
              </a:rPr>
              <a:t>复数矩阵</a:t>
            </a:r>
            <a:r>
              <a:rPr lang="zh-CN" altLang="en-US" dirty="0"/>
              <a:t>时，则</a:t>
            </a:r>
            <a:r>
              <a:rPr lang="zh-CN" altLang="en-US" dirty="0">
                <a:solidFill>
                  <a:srgbClr val="FF0000"/>
                </a:solidFill>
              </a:rPr>
              <a:t>按列分别以元素实部和虚部为横、纵坐标</a:t>
            </a:r>
            <a:r>
              <a:rPr lang="zh-CN" altLang="en-US" dirty="0"/>
              <a:t>绘制多条曲线。</a:t>
            </a:r>
            <a:endParaRPr lang="en-US" altLang="zh-CN" dirty="0"/>
          </a:p>
          <a:p>
            <a:pPr>
              <a:buNone/>
            </a:pPr>
            <a:endParaRPr lang="en-US" altLang="zh-CN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dirty="0"/>
              <a:t> </a:t>
            </a:r>
          </a:p>
          <a:p>
            <a:pPr>
              <a:buNone/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2653BA-00EB-8911-9250-30E3B232B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C36C9F-B2C3-CC9A-809B-C4C4F1BE3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4E0D0C-4AFC-D011-D7B4-1B3F97C36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8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4DD73BE-FC5B-49C8-893B-C44013DEE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4866" y="2269918"/>
            <a:ext cx="3993919" cy="325134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8CF1E1A-A312-ADE2-69D7-B7FCF0B43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029" y="5135274"/>
            <a:ext cx="4037943" cy="128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927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918576-E2E8-30C0-B7FF-FEA65BD66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绘图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38BAA5-7899-BA6B-34D9-39223C855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09" y="1330429"/>
            <a:ext cx="6219509" cy="5199029"/>
          </a:xfrm>
        </p:spPr>
        <p:txBody>
          <a:bodyPr>
            <a:normAutofit/>
          </a:bodyPr>
          <a:lstStyle/>
          <a:p>
            <a:pPr lvl="1"/>
            <a:r>
              <a:rPr lang="zh-CN" altLang="en-US" dirty="0"/>
              <a:t>绘制多根二维曲线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	2.</a:t>
            </a:r>
            <a:r>
              <a:rPr lang="zh-CN" altLang="en-US" dirty="0"/>
              <a:t>含多个输入参数的</a:t>
            </a:r>
            <a:r>
              <a:rPr lang="en-US" altLang="zh-CN" dirty="0"/>
              <a:t>plot</a:t>
            </a:r>
            <a:r>
              <a:rPr lang="zh-CN" altLang="en-US" dirty="0"/>
              <a:t>函数</a:t>
            </a:r>
            <a:endParaRPr lang="en-US" altLang="zh-CN" dirty="0"/>
          </a:p>
          <a:p>
            <a:pPr indent="720000">
              <a:buNone/>
            </a:pPr>
            <a:r>
              <a:rPr lang="zh-CN" altLang="en-US" dirty="0"/>
              <a:t>调用格式为：</a:t>
            </a:r>
          </a:p>
          <a:p>
            <a:pPr>
              <a:buNone/>
            </a:pPr>
            <a:r>
              <a:rPr lang="en-US" altLang="zh-CN" dirty="0"/>
              <a:t>         plot(x1,y1,x2,y2,…,</a:t>
            </a:r>
            <a:r>
              <a:rPr lang="en-US" altLang="zh-CN" dirty="0" err="1"/>
              <a:t>x_n,y_n</a:t>
            </a:r>
            <a:r>
              <a:rPr lang="en-US" altLang="zh-CN" dirty="0"/>
              <a:t>)</a:t>
            </a:r>
          </a:p>
          <a:p>
            <a:pPr>
              <a:buNone/>
            </a:pPr>
            <a:r>
              <a:rPr lang="en-US" altLang="zh-CN" dirty="0"/>
              <a:t>	1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rgbClr val="FF0000"/>
                </a:solidFill>
              </a:rPr>
              <a:t>当输入参数都为向量时</a:t>
            </a:r>
            <a:r>
              <a:rPr lang="zh-CN" altLang="en-US" dirty="0"/>
              <a:t>，连续两个向量组成一组，每一组向量的长度可以不同。每一向量对可以绘制出一条曲线，从而在同一坐标内绘制出多条曲线。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	 </a:t>
            </a:r>
          </a:p>
          <a:p>
            <a:pPr>
              <a:buNone/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2653BA-00EB-8911-9250-30E3B232B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C36C9F-B2C3-CC9A-809B-C4C4F1BE3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4E0D0C-4AFC-D011-D7B4-1B3F97C36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9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40251B5-FF91-664A-9E2A-24DB9E12A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222" y="3429000"/>
            <a:ext cx="3900578" cy="31944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C8A12D5-1B33-8F01-452A-B4673912B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349" y="1233756"/>
            <a:ext cx="3641033" cy="212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018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5190</Words>
  <Application>Microsoft Office PowerPoint</Application>
  <PresentationFormat>宽屏</PresentationFormat>
  <Paragraphs>578</Paragraphs>
  <Slides>65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76" baseType="lpstr">
      <vt:lpstr>等线</vt:lpstr>
      <vt:lpstr>仿宋</vt:lpstr>
      <vt:lpstr>黑体</vt:lpstr>
      <vt:lpstr>隶书</vt:lpstr>
      <vt:lpstr>宋体</vt:lpstr>
      <vt:lpstr>Arial</vt:lpstr>
      <vt:lpstr>Cambria Math</vt:lpstr>
      <vt:lpstr>Times New Roman</vt:lpstr>
      <vt:lpstr>Wingdings</vt:lpstr>
      <vt:lpstr>Office 主题​​</vt:lpstr>
      <vt:lpstr>Equation</vt:lpstr>
      <vt:lpstr>Matlab程序设计</vt:lpstr>
      <vt:lpstr>第四章：MATLAB绘图</vt:lpstr>
      <vt:lpstr>第四章：MATLAB绘图</vt:lpstr>
      <vt:lpstr>第四章：MATLAB绘图</vt:lpstr>
      <vt:lpstr>第四章：MATLAB绘图</vt:lpstr>
      <vt:lpstr>第四章：MATLAB绘图</vt:lpstr>
      <vt:lpstr>第四章：MATLAB绘图</vt:lpstr>
      <vt:lpstr>第四章：MATLAB绘图</vt:lpstr>
      <vt:lpstr>第四章：MATLAB绘图</vt:lpstr>
      <vt:lpstr>第四章：MATLAB绘图</vt:lpstr>
      <vt:lpstr>第四章：MATLAB绘图</vt:lpstr>
      <vt:lpstr>第四章：MATLAB绘图</vt:lpstr>
      <vt:lpstr>第四章：MATLAB绘图</vt:lpstr>
      <vt:lpstr>第四章：MATLAB绘图</vt:lpstr>
      <vt:lpstr>第四章：MATLAB绘图</vt:lpstr>
      <vt:lpstr>第四章：MATLAB绘图</vt:lpstr>
      <vt:lpstr>第四章：MATLAB绘图</vt:lpstr>
      <vt:lpstr>第四章：MATLAB绘图</vt:lpstr>
      <vt:lpstr>第四章：MATLAB绘图</vt:lpstr>
      <vt:lpstr>第四章：MATLAB绘图</vt:lpstr>
      <vt:lpstr>第四章：MATLAB绘图</vt:lpstr>
      <vt:lpstr>第四章：MATLAB绘图</vt:lpstr>
      <vt:lpstr>第四章：MATLAB绘图</vt:lpstr>
      <vt:lpstr>第四章：MATLAB绘图</vt:lpstr>
      <vt:lpstr>第四章：MATLAB绘图</vt:lpstr>
      <vt:lpstr>第四章：MATLAB绘图</vt:lpstr>
      <vt:lpstr>第四章：MATLAB绘图</vt:lpstr>
      <vt:lpstr>第四章：MATLAB绘图</vt:lpstr>
      <vt:lpstr>第四章：MATLAB绘图</vt:lpstr>
      <vt:lpstr>第四章：MATLAB绘图</vt:lpstr>
      <vt:lpstr>第四章：MATLAB绘图</vt:lpstr>
      <vt:lpstr>第四章：MATLAB绘图</vt:lpstr>
      <vt:lpstr>第四章：MATLAB绘图</vt:lpstr>
      <vt:lpstr>第四章：MATLAB绘图</vt:lpstr>
      <vt:lpstr>第四章：MATLAB绘图</vt:lpstr>
      <vt:lpstr>第四章：MATLAB绘图</vt:lpstr>
      <vt:lpstr>第四章：MATLAB绘图</vt:lpstr>
      <vt:lpstr>第四章：MATLAB绘图</vt:lpstr>
      <vt:lpstr>第四章：MATLAB绘图</vt:lpstr>
      <vt:lpstr>第四章：MATLAB绘图</vt:lpstr>
      <vt:lpstr>第四章：MATLAB绘图</vt:lpstr>
      <vt:lpstr>第四章：MATLAB绘图</vt:lpstr>
      <vt:lpstr>第四章：MATLAB绘图</vt:lpstr>
      <vt:lpstr>第四章：MATLAB绘图</vt:lpstr>
      <vt:lpstr>第四章：MATLAB绘图</vt:lpstr>
      <vt:lpstr>第四章：MATLAB绘图</vt:lpstr>
      <vt:lpstr>第四章：MATLAB绘图</vt:lpstr>
      <vt:lpstr>第四章：MATLAB绘图</vt:lpstr>
      <vt:lpstr>第四章：MATLAB绘图</vt:lpstr>
      <vt:lpstr>第四章：MATLAB绘图</vt:lpstr>
      <vt:lpstr>第四章：MATLAB绘图</vt:lpstr>
      <vt:lpstr>第四章：MATLAB绘图</vt:lpstr>
      <vt:lpstr>第四章：MATLAB绘图</vt:lpstr>
      <vt:lpstr>第四章：MATLAB绘图</vt:lpstr>
      <vt:lpstr>第四章：MATLAB绘图</vt:lpstr>
      <vt:lpstr>第四章：MATLAB绘图</vt:lpstr>
      <vt:lpstr>第四章：MATLAB绘图</vt:lpstr>
      <vt:lpstr>第四章：MATLAB绘图</vt:lpstr>
      <vt:lpstr>第四章：MATLAB绘图</vt:lpstr>
      <vt:lpstr>第四章：MATLAB绘图</vt:lpstr>
      <vt:lpstr>第四章：MATLAB绘图</vt:lpstr>
      <vt:lpstr>第四章：MATLAB绘图</vt:lpstr>
      <vt:lpstr>第四章：MATLAB绘图</vt:lpstr>
      <vt:lpstr>第四章：MATLAB绘图</vt:lpstr>
      <vt:lpstr>第四章：MATLAB绘图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熠</dc:creator>
  <cp:lastModifiedBy>刘 熠</cp:lastModifiedBy>
  <cp:revision>818</cp:revision>
  <dcterms:created xsi:type="dcterms:W3CDTF">2022-12-01T02:00:14Z</dcterms:created>
  <dcterms:modified xsi:type="dcterms:W3CDTF">2022-12-07T14:12:16Z</dcterms:modified>
</cp:coreProperties>
</file>